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7" r:id="rId2"/>
    <p:sldId id="277" r:id="rId3"/>
    <p:sldId id="403" r:id="rId4"/>
    <p:sldId id="404" r:id="rId5"/>
    <p:sldId id="405" r:id="rId6"/>
    <p:sldId id="279" r:id="rId7"/>
    <p:sldId id="369" r:id="rId8"/>
    <p:sldId id="387" r:id="rId9"/>
    <p:sldId id="406" r:id="rId10"/>
    <p:sldId id="389" r:id="rId11"/>
    <p:sldId id="407" r:id="rId12"/>
    <p:sldId id="399" r:id="rId13"/>
    <p:sldId id="401" r:id="rId14"/>
    <p:sldId id="316" r:id="rId15"/>
    <p:sldId id="379" r:id="rId16"/>
    <p:sldId id="408" r:id="rId17"/>
    <p:sldId id="409" r:id="rId18"/>
    <p:sldId id="314" r:id="rId19"/>
  </p:sldIdLst>
  <p:sldSz cx="12192000" cy="6858000"/>
  <p:notesSz cx="6889750" cy="100218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94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6629" tIns="48314" rIns="96629" bIns="4831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8" y="0"/>
            <a:ext cx="2985558" cy="502835"/>
          </a:xfrm>
          <a:prstGeom prst="rect">
            <a:avLst/>
          </a:prstGeom>
        </p:spPr>
        <p:txBody>
          <a:bodyPr vert="horz" lIns="96629" tIns="48314" rIns="96629" bIns="48314" rtlCol="0"/>
          <a:lstStyle>
            <a:lvl1pPr algn="r">
              <a:defRPr sz="1300"/>
            </a:lvl1pPr>
          </a:lstStyle>
          <a:p>
            <a:fld id="{C2ACC4C9-08AF-4BD4-82C7-4CB593219C7A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519056"/>
            <a:ext cx="2985558" cy="502834"/>
          </a:xfrm>
          <a:prstGeom prst="rect">
            <a:avLst/>
          </a:prstGeom>
        </p:spPr>
        <p:txBody>
          <a:bodyPr vert="horz" lIns="96629" tIns="48314" rIns="96629" bIns="4831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8" y="9519056"/>
            <a:ext cx="2985558" cy="502834"/>
          </a:xfrm>
          <a:prstGeom prst="rect">
            <a:avLst/>
          </a:prstGeom>
        </p:spPr>
        <p:txBody>
          <a:bodyPr vert="horz" lIns="96629" tIns="48314" rIns="96629" bIns="48314" rtlCol="0" anchor="b"/>
          <a:lstStyle>
            <a:lvl1pPr algn="r">
              <a:defRPr sz="1300"/>
            </a:lvl1pPr>
          </a:lstStyle>
          <a:p>
            <a:fld id="{3D0BD273-FC20-41BE-9702-DC434ED564C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1982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6629" tIns="48314" rIns="96629" bIns="4831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502835"/>
          </a:xfrm>
          <a:prstGeom prst="rect">
            <a:avLst/>
          </a:prstGeom>
        </p:spPr>
        <p:txBody>
          <a:bodyPr vert="horz" lIns="96629" tIns="48314" rIns="96629" bIns="48314" rtlCol="0"/>
          <a:lstStyle>
            <a:lvl1pPr algn="r">
              <a:defRPr sz="1300"/>
            </a:lvl1pPr>
          </a:lstStyle>
          <a:p>
            <a:fld id="{634A053C-9A78-4196-9CF9-6559BF64AA04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9" tIns="48314" rIns="96629" bIns="4831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3033"/>
            <a:ext cx="5511800" cy="3946119"/>
          </a:xfrm>
          <a:prstGeom prst="rect">
            <a:avLst/>
          </a:prstGeom>
        </p:spPr>
        <p:txBody>
          <a:bodyPr vert="horz" lIns="96629" tIns="48314" rIns="96629" bIns="483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9056"/>
            <a:ext cx="2985558" cy="502834"/>
          </a:xfrm>
          <a:prstGeom prst="rect">
            <a:avLst/>
          </a:prstGeom>
        </p:spPr>
        <p:txBody>
          <a:bodyPr vert="horz" lIns="96629" tIns="48314" rIns="96629" bIns="4831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8" y="9519056"/>
            <a:ext cx="2985558" cy="502834"/>
          </a:xfrm>
          <a:prstGeom prst="rect">
            <a:avLst/>
          </a:prstGeom>
        </p:spPr>
        <p:txBody>
          <a:bodyPr vert="horz" lIns="96629" tIns="48314" rIns="96629" bIns="48314" rtlCol="0" anchor="b"/>
          <a:lstStyle>
            <a:lvl1pPr algn="r">
              <a:defRPr sz="1300"/>
            </a:lvl1pPr>
          </a:lstStyle>
          <a:p>
            <a:fld id="{3DDD5D90-F29B-4BD6-A919-9F6863C442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290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94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64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276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359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266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32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702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257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973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709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325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9F36A-B4B3-48D0-A34B-A3D3DD6A1AFB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D7946-187F-485B-9689-5020992582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634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C6CB4B-8A17-40FA-96F7-D986D946C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8" t="18940" r="3692" b="29848"/>
          <a:stretch/>
        </p:blipFill>
        <p:spPr>
          <a:xfrm>
            <a:off x="1028701" y="541824"/>
            <a:ext cx="10557163" cy="331320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6E8B754-F3E9-4FA9-8F2C-8C449BC97B79}"/>
              </a:ext>
            </a:extLst>
          </p:cNvPr>
          <p:cNvSpPr/>
          <p:nvPr/>
        </p:nvSpPr>
        <p:spPr>
          <a:xfrm>
            <a:off x="2113280" y="4175760"/>
            <a:ext cx="70104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CH" sz="2800" u="sng" dirty="0">
              <a:solidFill>
                <a:srgbClr val="0563C1"/>
              </a:solidFill>
            </a:endParaRPr>
          </a:p>
          <a:p>
            <a:pPr algn="ctr"/>
            <a:r>
              <a:rPr lang="de-CH" sz="2800" b="1" dirty="0"/>
              <a:t>10. Generalversammlung 03. März 2022</a:t>
            </a:r>
          </a:p>
          <a:p>
            <a:pPr algn="ctr"/>
            <a:endParaRPr lang="de-CH" sz="2800" b="1" dirty="0"/>
          </a:p>
          <a:p>
            <a:pPr algn="ctr"/>
            <a:r>
              <a:rPr lang="de-CH" sz="2800" dirty="0">
                <a:solidFill>
                  <a:srgbClr val="0563C1"/>
                </a:solidFill>
              </a:rPr>
              <a:t>http://www.proagricultura.ch</a:t>
            </a:r>
            <a:r>
              <a:rPr lang="de-CH" sz="2800" dirty="0">
                <a:solidFill>
                  <a:srgbClr val="13ADD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236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7AC52E1-427E-4CA0-BD72-18E24680291A}"/>
              </a:ext>
            </a:extLst>
          </p:cNvPr>
          <p:cNvSpPr txBox="1"/>
          <p:nvPr/>
        </p:nvSpPr>
        <p:spPr>
          <a:xfrm>
            <a:off x="3222771" y="58723"/>
            <a:ext cx="5746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PAC-Jahresrechnung 2021</a:t>
            </a:r>
          </a:p>
          <a:p>
            <a:pPr algn="ctr"/>
            <a:endParaRPr lang="de-CH" sz="32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E44A12-3453-4D39-AFCE-79016349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46" y="1674421"/>
            <a:ext cx="7912507" cy="2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6A28A47-A825-4B3F-9662-60E5EC2AD31E}"/>
              </a:ext>
            </a:extLst>
          </p:cNvPr>
          <p:cNvSpPr txBox="1"/>
          <p:nvPr/>
        </p:nvSpPr>
        <p:spPr>
          <a:xfrm>
            <a:off x="3222771" y="58723"/>
            <a:ext cx="5746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PAC-Jahresrechnung 2021</a:t>
            </a:r>
          </a:p>
          <a:p>
            <a:pPr algn="ctr"/>
            <a:endParaRPr lang="de-CH" sz="32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A8B850-F765-47B2-8369-BDEC160B7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769" y="872993"/>
            <a:ext cx="8020462" cy="51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94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755E641-CB08-40C3-998B-D41C66DD49EF}"/>
              </a:ext>
            </a:extLst>
          </p:cNvPr>
          <p:cNvSpPr txBox="1"/>
          <p:nvPr/>
        </p:nvSpPr>
        <p:spPr>
          <a:xfrm>
            <a:off x="1" y="102640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Revisorenbericht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66C2FD3-848D-4506-9CB9-6B98E6EE1F71}"/>
              </a:ext>
            </a:extLst>
          </p:cNvPr>
          <p:cNvSpPr txBox="1"/>
          <p:nvPr/>
        </p:nvSpPr>
        <p:spPr>
          <a:xfrm>
            <a:off x="3586349" y="2493817"/>
            <a:ext cx="4678877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CH" sz="2400" dirty="0"/>
              <a:t>von</a:t>
            </a:r>
          </a:p>
          <a:p>
            <a:pPr algn="ctr">
              <a:lnSpc>
                <a:spcPct val="200000"/>
              </a:lnSpc>
            </a:pPr>
            <a:r>
              <a:rPr lang="de-CH" sz="2400" dirty="0"/>
              <a:t>Corinne Haslebacher</a:t>
            </a:r>
          </a:p>
          <a:p>
            <a:pPr algn="ctr">
              <a:lnSpc>
                <a:spcPct val="200000"/>
              </a:lnSpc>
            </a:pPr>
            <a:r>
              <a:rPr lang="de-CH" sz="2400" dirty="0"/>
              <a:t>Marcel Kissling</a:t>
            </a:r>
          </a:p>
        </p:txBody>
      </p:sp>
    </p:spTree>
    <p:extLst>
      <p:ext uri="{BB962C8B-B14F-4D97-AF65-F5344CB8AC3E}">
        <p14:creationId xmlns:p14="http://schemas.microsoft.com/office/powerpoint/2010/main" val="347748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7AC52E1-427E-4CA0-BD72-18E24680291A}"/>
              </a:ext>
            </a:extLst>
          </p:cNvPr>
          <p:cNvSpPr txBox="1"/>
          <p:nvPr/>
        </p:nvSpPr>
        <p:spPr>
          <a:xfrm>
            <a:off x="3222771" y="58723"/>
            <a:ext cx="5746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PAC-Budget 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455EE5-436B-45B5-AD26-A288C8A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21" y="1044452"/>
            <a:ext cx="7931558" cy="47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78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2772" r="5072"/>
          <a:stretch/>
        </p:blipFill>
        <p:spPr bwMode="auto">
          <a:xfrm>
            <a:off x="659304" y="1794616"/>
            <a:ext cx="10873392" cy="4251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CA71582-6635-4EA0-8A9B-51DDDF540059}"/>
              </a:ext>
            </a:extLst>
          </p:cNvPr>
          <p:cNvSpPr txBox="1"/>
          <p:nvPr/>
        </p:nvSpPr>
        <p:spPr>
          <a:xfrm>
            <a:off x="0" y="3760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latin typeface="+mj-lt"/>
              </a:rPr>
              <a:t>Mitgliederbeiträge 2022 (unverändert)</a:t>
            </a:r>
          </a:p>
        </p:txBody>
      </p:sp>
    </p:spTree>
    <p:extLst>
      <p:ext uri="{BB962C8B-B14F-4D97-AF65-F5344CB8AC3E}">
        <p14:creationId xmlns:p14="http://schemas.microsoft.com/office/powerpoint/2010/main" val="420590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218661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4. Wahlen</a:t>
            </a:r>
            <a:endParaRPr lang="de-CH" sz="32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11AD8C-16BE-41AA-9C57-23FFA3A1A953}"/>
              </a:ext>
            </a:extLst>
          </p:cNvPr>
          <p:cNvSpPr txBox="1"/>
          <p:nvPr/>
        </p:nvSpPr>
        <p:spPr>
          <a:xfrm>
            <a:off x="1732548" y="1683527"/>
            <a:ext cx="8939463" cy="295555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630555">
              <a:lnSpc>
                <a:spcPct val="200000"/>
              </a:lnSpc>
            </a:pPr>
            <a:r>
              <a:rPr lang="de-CH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Wahlempfehlung für das PAC-Präsidium</a:t>
            </a:r>
          </a:p>
          <a:p>
            <a:pPr marL="1087755" indent="-457200">
              <a:lnSpc>
                <a:spcPct val="200000"/>
              </a:lnSpc>
              <a:buFontTx/>
              <a:buChar char="-"/>
            </a:pPr>
            <a:r>
              <a:rPr lang="de-CH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Jakob Etter</a:t>
            </a:r>
          </a:p>
          <a:p>
            <a:pPr marL="630555">
              <a:lnSpc>
                <a:spcPct val="200000"/>
              </a:lnSpc>
            </a:pPr>
            <a:b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CH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7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A93E37-CD0B-442C-9426-6CF1CB07CF1B}"/>
              </a:ext>
            </a:extLst>
          </p:cNvPr>
          <p:cNvSpPr txBox="1"/>
          <p:nvPr/>
        </p:nvSpPr>
        <p:spPr>
          <a:xfrm>
            <a:off x="0" y="218661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5. Arbeitsprogramm</a:t>
            </a:r>
            <a:endParaRPr lang="de-CH" sz="32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CAF621-BF0A-4CCD-A2B4-E7D62FCE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A9AEF9-79CC-4848-AC5E-92835679C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 Abschluss Bodenkartierung und aktive Mitarbeit bei der Interpretation der Resultate, Ausarbeitung der Prognosekarte</a:t>
            </a:r>
          </a:p>
          <a:p>
            <a:pPr marL="0" indent="0">
              <a:buNone/>
            </a:pPr>
            <a:r>
              <a:rPr lang="de-CH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Abschlussanlass Bodenkartierung (November 2022)</a:t>
            </a:r>
          </a:p>
          <a:p>
            <a:pPr marL="0" indent="0">
              <a:buNone/>
            </a:pPr>
            <a:endParaRPr lang="de-CH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de-CH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Infoanlass zum Bodenverbesserungsprojekt zur Umsetzung der Massnahmen (August 2022)</a:t>
            </a: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dirty="0"/>
          </a:p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Bewässerungsstrategie abschliessen</a:t>
            </a:r>
          </a:p>
        </p:txBody>
      </p:sp>
    </p:spTree>
    <p:extLst>
      <p:ext uri="{BB962C8B-B14F-4D97-AF65-F5344CB8AC3E}">
        <p14:creationId xmlns:p14="http://schemas.microsoft.com/office/powerpoint/2010/main" val="249134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B1A44-A384-438F-8F4C-DB07D84F1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5404C2-BCF6-4583-982B-2C940537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5DF7A5-9D08-4E57-81CA-5EF1428CA853}"/>
              </a:ext>
            </a:extLst>
          </p:cNvPr>
          <p:cNvSpPr txBox="1"/>
          <p:nvPr/>
        </p:nvSpPr>
        <p:spPr>
          <a:xfrm>
            <a:off x="0" y="218661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6. Verabschiedungen</a:t>
            </a: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1570046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218661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7. Verschiedenes</a:t>
            </a:r>
            <a:endParaRPr lang="de-CH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088640" y="2549441"/>
            <a:ext cx="6243588" cy="15728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CH" sz="3600" dirty="0"/>
              <a:t>Ausblick GV  Do. 2. März 2023</a:t>
            </a:r>
          </a:p>
          <a:p>
            <a:pPr>
              <a:lnSpc>
                <a:spcPct val="150000"/>
              </a:lnSpc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462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8960-CE56-4D75-8DB9-937BAE2A01AA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9DAA38-DA0D-4946-A1E2-B1464A395CD0}"/>
              </a:ext>
            </a:extLst>
          </p:cNvPr>
          <p:cNvSpPr txBox="1"/>
          <p:nvPr/>
        </p:nvSpPr>
        <p:spPr>
          <a:xfrm>
            <a:off x="0" y="43272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Generalversammlung 2022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D4DF97-0FC9-4720-A855-19521A300496}"/>
              </a:ext>
            </a:extLst>
          </p:cNvPr>
          <p:cNvSpPr txBox="1"/>
          <p:nvPr/>
        </p:nvSpPr>
        <p:spPr>
          <a:xfrm>
            <a:off x="3354061" y="1107147"/>
            <a:ext cx="5810480" cy="515955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Protokoll der Generalversammlung 2021</a:t>
            </a:r>
          </a:p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Tätigkeitsbericht 2021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Finanzielles (Rechnung, Budget)</a:t>
            </a:r>
          </a:p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Wahlen</a:t>
            </a:r>
          </a:p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Arbeitsprogramm 2022</a:t>
            </a:r>
          </a:p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Verabschiedungen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Verschiedenes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8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2725F-910D-4F82-A5B3-98FCA899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B0E2E9-2297-4366-AA19-7E44092337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CH" dirty="0"/>
              <a:t>Die 2. Etappe läuft und ist im Zeitplan, Abschluss März 2022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330B48-FC12-4F1C-AE2C-09A02909F8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21505D-3A63-499E-87FC-5AA089258ACD}"/>
              </a:ext>
            </a:extLst>
          </p:cNvPr>
          <p:cNvSpPr txBox="1"/>
          <p:nvPr/>
        </p:nvSpPr>
        <p:spPr>
          <a:xfrm>
            <a:off x="0" y="235595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2. Tätigkeitsbericht 2021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CA9F13-3A69-4608-B7CF-AAB46F97290C}"/>
              </a:ext>
            </a:extLst>
          </p:cNvPr>
          <p:cNvSpPr txBox="1"/>
          <p:nvPr/>
        </p:nvSpPr>
        <p:spPr>
          <a:xfrm>
            <a:off x="5795003" y="1347740"/>
            <a:ext cx="485418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Bodenkartierung Grosses Moos </a:t>
            </a:r>
            <a:br>
              <a:rPr lang="de-CH" sz="2800" dirty="0"/>
            </a:br>
            <a:r>
              <a:rPr lang="de-CH" sz="2800" dirty="0" err="1"/>
              <a:t>BOKA</a:t>
            </a:r>
            <a:endParaRPr lang="de-CH" sz="2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A2D732-738A-445A-B0F9-61E10FF1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12895"/>
            <a:ext cx="4553184" cy="32640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6C246F-EFE7-4C80-9A02-DC97084B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36" y="3015227"/>
            <a:ext cx="4215648" cy="31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9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2725F-910D-4F82-A5B3-98FCA899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B0E2E9-2297-4366-AA19-7E44092337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 dirty="0"/>
          </a:p>
          <a:p>
            <a:r>
              <a:rPr lang="de-CH" dirty="0"/>
              <a:t>Massnahmenentscheide gefällt</a:t>
            </a:r>
          </a:p>
          <a:p>
            <a:r>
              <a:rPr lang="de-CH" dirty="0"/>
              <a:t>Umsetzung der Massnahmen in den Gewannen hat angefangen</a:t>
            </a:r>
          </a:p>
          <a:p>
            <a:r>
              <a:rPr lang="de-CH" dirty="0"/>
              <a:t>Baueingaben für Bodenumschlagplätze und Massnahmen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253A3803-7260-402C-820B-3666D83E05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09" y="1027906"/>
            <a:ext cx="3479800" cy="4641552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21505D-3A63-499E-87FC-5AA089258ACD}"/>
              </a:ext>
            </a:extLst>
          </p:cNvPr>
          <p:cNvSpPr txBox="1"/>
          <p:nvPr/>
        </p:nvSpPr>
        <p:spPr>
          <a:xfrm>
            <a:off x="0" y="235595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2. Tätigkeitsbericht 2021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0FC5FC4-6597-44B6-A646-C779BB9C0867}"/>
              </a:ext>
            </a:extLst>
          </p:cNvPr>
          <p:cNvSpPr txBox="1"/>
          <p:nvPr/>
        </p:nvSpPr>
        <p:spPr>
          <a:xfrm>
            <a:off x="838200" y="1027906"/>
            <a:ext cx="485418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Bodenverbesserung Seeland</a:t>
            </a:r>
            <a:br>
              <a:rPr lang="de-CH" sz="2800" dirty="0"/>
            </a:br>
            <a:r>
              <a:rPr lang="de-CH" sz="2800" dirty="0"/>
              <a:t>BOVE</a:t>
            </a:r>
          </a:p>
        </p:txBody>
      </p:sp>
    </p:spTree>
    <p:extLst>
      <p:ext uri="{BB962C8B-B14F-4D97-AF65-F5344CB8AC3E}">
        <p14:creationId xmlns:p14="http://schemas.microsoft.com/office/powerpoint/2010/main" val="319284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D5A8E-D17D-4986-B3AC-58A09A5BB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F4D4DD-9819-40D1-BD2A-C894D4EF4F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CD9362-D0F4-4505-B39C-E4AA3CDE8A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99C0AE-8173-47CD-95A5-2F52A3F29EBD}"/>
              </a:ext>
            </a:extLst>
          </p:cNvPr>
          <p:cNvSpPr txBox="1"/>
          <p:nvPr/>
        </p:nvSpPr>
        <p:spPr>
          <a:xfrm>
            <a:off x="0" y="235595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2. Tätigkeitsbericht 2021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8D32FB-C068-403C-94C8-9641280132C1}"/>
              </a:ext>
            </a:extLst>
          </p:cNvPr>
          <p:cNvSpPr txBox="1"/>
          <p:nvPr/>
        </p:nvSpPr>
        <p:spPr>
          <a:xfrm>
            <a:off x="3429000" y="1690688"/>
            <a:ext cx="485418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Bewässerungsstrategie Grosses Moos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1CB455-2E58-40BA-822C-E368FFEC940F}"/>
              </a:ext>
            </a:extLst>
          </p:cNvPr>
          <p:cNvSpPr txBox="1"/>
          <p:nvPr/>
        </p:nvSpPr>
        <p:spPr>
          <a:xfrm>
            <a:off x="3429000" y="2991654"/>
            <a:ext cx="4854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 err="1"/>
              <a:t>Wateragri</a:t>
            </a:r>
            <a:r>
              <a:rPr lang="de-CH" sz="2800" dirty="0"/>
              <a:t> – Echtzeitmodellierung von Wetterdaten für die Be- und Entwässerung</a:t>
            </a:r>
          </a:p>
        </p:txBody>
      </p:sp>
    </p:spTree>
    <p:extLst>
      <p:ext uri="{BB962C8B-B14F-4D97-AF65-F5344CB8AC3E}">
        <p14:creationId xmlns:p14="http://schemas.microsoft.com/office/powerpoint/2010/main" val="134909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235595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2. Tätigkeitsbericht 2021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9F22653-C499-483F-A585-D20C92D8C742}"/>
              </a:ext>
            </a:extLst>
          </p:cNvPr>
          <p:cNvSpPr txBox="1"/>
          <p:nvPr/>
        </p:nvSpPr>
        <p:spPr>
          <a:xfrm>
            <a:off x="452353" y="1250376"/>
            <a:ext cx="485418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Bodenkartierung Grosses Moos </a:t>
            </a:r>
            <a:br>
              <a:rPr lang="de-CH" sz="2800" dirty="0"/>
            </a:br>
            <a:r>
              <a:rPr lang="de-CH" sz="2800" dirty="0" err="1"/>
              <a:t>BOKA</a:t>
            </a:r>
            <a:endParaRPr lang="de-CH" sz="2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88EF80-EA12-4E1C-BF4D-37BEF5517405}"/>
              </a:ext>
            </a:extLst>
          </p:cNvPr>
          <p:cNvSpPr txBox="1"/>
          <p:nvPr/>
        </p:nvSpPr>
        <p:spPr>
          <a:xfrm>
            <a:off x="452352" y="2342346"/>
            <a:ext cx="485418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Bodenverbesserung Seeland</a:t>
            </a:r>
            <a:br>
              <a:rPr lang="de-CH" sz="2800" dirty="0"/>
            </a:br>
            <a:r>
              <a:rPr lang="de-CH" sz="2800" dirty="0"/>
              <a:t>BOVE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D981598-9B74-4DBF-9E81-10DF3EC50500}"/>
              </a:ext>
            </a:extLst>
          </p:cNvPr>
          <p:cNvSpPr txBox="1"/>
          <p:nvPr/>
        </p:nvSpPr>
        <p:spPr>
          <a:xfrm>
            <a:off x="452352" y="3429000"/>
            <a:ext cx="485418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/>
              <a:t>Bewässerungsstrategie Grosses Moos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5B7BAC-82AF-41E1-8ECE-E21EE11E0183}"/>
              </a:ext>
            </a:extLst>
          </p:cNvPr>
          <p:cNvSpPr txBox="1"/>
          <p:nvPr/>
        </p:nvSpPr>
        <p:spPr>
          <a:xfrm>
            <a:off x="452352" y="4515654"/>
            <a:ext cx="4854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800" dirty="0" err="1"/>
              <a:t>Wateragri</a:t>
            </a:r>
            <a:r>
              <a:rPr lang="de-CH" sz="2800" dirty="0"/>
              <a:t> – Echtzeitmodellierung von Wetterdaten für die Be- und Entwässerung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40D5E07-A6A5-4913-9702-F3E4DC1A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19AF1DC-514D-4A77-B7C6-EB3AB4C4F4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2416E1E2-3FB9-454E-BAA7-EC00D2F718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Fazit: </a:t>
            </a:r>
          </a:p>
          <a:p>
            <a:r>
              <a:rPr lang="de-CH" dirty="0"/>
              <a:t>Daten- und Wissensgrundlagen</a:t>
            </a:r>
          </a:p>
          <a:p>
            <a:r>
              <a:rPr lang="de-CH" dirty="0"/>
              <a:t>Öffentlichkeitsarbeit</a:t>
            </a:r>
          </a:p>
          <a:p>
            <a:r>
              <a:rPr lang="de-CH" dirty="0"/>
              <a:t>Anstossen von wichtigen Themen bei den Behörden / </a:t>
            </a:r>
            <a:r>
              <a:rPr lang="de-CH" dirty="0" err="1"/>
              <a:t>Grundeigentmern</a:t>
            </a:r>
            <a:endParaRPr lang="de-CH" dirty="0"/>
          </a:p>
          <a:p>
            <a:r>
              <a:rPr lang="de-CH" dirty="0"/>
              <a:t>Lösungsansätze entwickeln und auch umsetzen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457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8D1E372-98B6-4469-AA78-F345A9D06D01}"/>
              </a:ext>
            </a:extLst>
          </p:cNvPr>
          <p:cNvSpPr txBox="1"/>
          <p:nvPr/>
        </p:nvSpPr>
        <p:spPr>
          <a:xfrm>
            <a:off x="0" y="163417"/>
            <a:ext cx="12192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3. Finanzielles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EFBCC2-349B-4815-A8CB-6571D3F89CEB}"/>
              </a:ext>
            </a:extLst>
          </p:cNvPr>
          <p:cNvSpPr txBox="1"/>
          <p:nvPr/>
        </p:nvSpPr>
        <p:spPr>
          <a:xfrm>
            <a:off x="3893873" y="1738152"/>
            <a:ext cx="4404254" cy="27353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spcAft>
                <a:spcPts val="1000"/>
              </a:spcAft>
            </a:pP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Jahresrechnung 2021</a:t>
            </a:r>
            <a:b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Bilanz 2021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Budget 2022</a:t>
            </a:r>
            <a:b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CH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4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50A1E08-74C9-4C54-949D-EDC94F92C654}"/>
              </a:ext>
            </a:extLst>
          </p:cNvPr>
          <p:cNvSpPr txBox="1"/>
          <p:nvPr/>
        </p:nvSpPr>
        <p:spPr>
          <a:xfrm>
            <a:off x="0" y="3760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PAC-Bilanz 2021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834A13-D2DA-48B5-81F5-397C7FA67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82" y="1082554"/>
            <a:ext cx="9455636" cy="46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0B1F87-0561-41AB-AA70-9267289A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03" y="1412126"/>
            <a:ext cx="9588993" cy="441982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725527A-4968-45C5-A248-145FD74CC39B}"/>
              </a:ext>
            </a:extLst>
          </p:cNvPr>
          <p:cNvSpPr txBox="1"/>
          <p:nvPr/>
        </p:nvSpPr>
        <p:spPr>
          <a:xfrm>
            <a:off x="0" y="3760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PAC-Bilanz 2021</a:t>
            </a:r>
          </a:p>
        </p:txBody>
      </p:sp>
    </p:spTree>
    <p:extLst>
      <p:ext uri="{BB962C8B-B14F-4D97-AF65-F5344CB8AC3E}">
        <p14:creationId xmlns:p14="http://schemas.microsoft.com/office/powerpoint/2010/main" val="386250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Breitbild</PresentationFormat>
  <Paragraphs>66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</dc:creator>
  <cp:lastModifiedBy>Aurelia Marti</cp:lastModifiedBy>
  <cp:revision>138</cp:revision>
  <cp:lastPrinted>2022-03-02T23:25:08Z</cp:lastPrinted>
  <dcterms:created xsi:type="dcterms:W3CDTF">2017-01-17T15:30:27Z</dcterms:created>
  <dcterms:modified xsi:type="dcterms:W3CDTF">2022-03-02T23:25:21Z</dcterms:modified>
</cp:coreProperties>
</file>