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61" r:id="rId4"/>
    <p:sldId id="414" r:id="rId5"/>
    <p:sldId id="398" r:id="rId6"/>
    <p:sldId id="259" r:id="rId7"/>
    <p:sldId id="308" r:id="rId8"/>
    <p:sldId id="415" r:id="rId9"/>
    <p:sldId id="416" r:id="rId10"/>
    <p:sldId id="419" r:id="rId11"/>
    <p:sldId id="411" r:id="rId12"/>
    <p:sldId id="417" r:id="rId13"/>
    <p:sldId id="396" r:id="rId14"/>
    <p:sldId id="418" r:id="rId15"/>
    <p:sldId id="262" r:id="rId16"/>
    <p:sldId id="410" r:id="rId17"/>
    <p:sldId id="413" r:id="rId18"/>
    <p:sldId id="420" r:id="rId19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66FF"/>
    <a:srgbClr val="0000FF"/>
    <a:srgbClr val="FFFFFF"/>
    <a:srgbClr val="9900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3776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203" y="0"/>
            <a:ext cx="3079202" cy="513776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ED303F17-3D0C-4508-84EB-4170A02F24E8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075" y="4925050"/>
            <a:ext cx="5683914" cy="4030033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838"/>
            <a:ext cx="3079202" cy="513776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203" y="9720838"/>
            <a:ext cx="3079202" cy="513776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06336E9C-A936-4505-A398-383387B788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469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de-CH" sz="2100" dirty="0"/>
          </a:p>
          <a:p>
            <a:pPr algn="ctr"/>
            <a:endParaRPr lang="de-CH" sz="2100" dirty="0"/>
          </a:p>
          <a:p>
            <a:pPr algn="ctr"/>
            <a:r>
              <a:rPr lang="de-CH" sz="2100" dirty="0">
                <a:solidFill>
                  <a:schemeClr val="accent2">
                    <a:lumMod val="50000"/>
                  </a:schemeClr>
                </a:solidFill>
              </a:rPr>
              <a:t>bewusste Wahl des Titels</a:t>
            </a:r>
          </a:p>
          <a:p>
            <a:pPr algn="ctr"/>
            <a:endParaRPr lang="de-CH" sz="21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de-CH" sz="21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de-CH" sz="2100" dirty="0">
                <a:solidFill>
                  <a:schemeClr val="accent2">
                    <a:lumMod val="50000"/>
                  </a:schemeClr>
                </a:solidFill>
              </a:rPr>
              <a:t>Bemerkungen zur Gründung der PAC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2068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7643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9391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4746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4032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3013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2658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5496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0430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034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7057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3071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3142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8441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458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8174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6E9C-A936-4505-A398-383387B788ED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33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BF574-B723-44A6-9241-C9D8AE769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E818DF-8450-486C-9568-9BA5D1DED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0B6602-0188-43C6-933F-79757DFFF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25D0E6-8E2F-4C8A-BAE6-B7B94238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0A1F56-0FB9-444B-9BC2-6EDBF6F74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456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BEC6A-FCD6-46D7-920D-172DCC50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9779DD1-DB28-4DFE-A0C6-E9E840B10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FA485B-5515-4E7C-ACC8-E4352D82C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0165B5-5E65-46EE-8A78-293C4C37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C0E833-45BB-4521-BF53-4ABF5D6F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9976CD-84AF-4287-A6F8-C92BB407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130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419AD-979A-4D1E-96A1-5F72C896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253C16-D5A5-4548-983A-91894DA3D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E41ADC-6A59-4A62-8211-00239B89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EBFBC8-364A-4799-A4D0-BE3C838A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5593AC-D361-4848-AA17-8FA176CC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32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3D34D83-52AE-4777-B46D-6D6902415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967056-A469-413B-A6C7-25E484D66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3BAACC-EF5A-4061-8E23-0527CA18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3A8F8A-0EEA-4525-B742-B5BEE4F3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DF9641-25A5-42A3-A4C7-E08AC54C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4179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23405-FCEA-427A-90C1-16A68DD16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C13207-81EE-4346-B3DE-9B98BF81B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B8DD7B-C7D5-4238-9EF5-E8153BFE2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91C155-D0FF-4AC6-B8BC-A49B7638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44C212-FAB7-4A4A-9423-7D7CC132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4658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C6D49-FB17-4590-9F3D-4B09BD86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283CFE-3634-4D8F-8E0B-3205F8646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F5EA03-3C3B-4E67-8C2F-EAFA3833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6CFD1D-2FEA-4439-9753-868942EA0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F9576-E6D4-4108-845E-3A3C5037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3018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0FBA7-2580-42F5-A361-7AD66FC4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A3319F-B2EE-4D3D-AD54-30208E958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55D689-F4FB-43DF-B4AF-207D6612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58D2FE-2A2D-4E38-8261-0F9EAE0E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914A06-5579-4F90-B3A4-73168D1E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281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B03D8-6458-4836-87F1-69E15F9A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78C375-7C61-4997-B705-741E52195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C316E6-3AE0-43E6-B5F1-219BDA0E7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55E9EA-7664-4109-B213-CEEFB360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7AEE66-2D9B-48CF-BE1F-3BE9E49F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C2CB2C-5B22-45F0-BECB-07D2EEEC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4102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08007-0C7F-48AE-A17F-6CB3498E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20450D-0896-4AF3-957C-EDE8C39CD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94866B-59C0-4303-9E39-9A22DD982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117CB7B-332B-4F6C-97E0-65DBA7E37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4DFE6BB-DC86-40BE-9422-6C6C52291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77D70E0-820A-451C-A90C-D109BE7C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8655517-E545-45C6-B75F-F29BF85A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B36AE05-DDB6-4EA7-BD89-0BF6DCFD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041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9E660-6ED4-4BF9-AB04-2483134D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3CF706-9E58-4879-9F3C-7CB2FCF8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47D65-FC8A-4393-8E97-C634FBF6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DF3536-CF65-4153-9A5E-19B49ED0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3213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148CBE-CDE0-429B-9F83-02B3F267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4D7B62-A1C5-436E-8E2A-15A1CBF1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00148B-6C6B-4DB5-A7C5-CB6C6761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453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4E6C6-E2BE-4B74-B0A4-BFBED2BD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2100E3-B0A4-4563-972C-65E3CB81D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DDB4E9-5153-4367-9C2E-AB0868D2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6BFD97-0B6B-4329-B1F1-DA299143A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6ADBDC-6756-4317-8F00-B58AB583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0937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CBED7-F84F-4A7A-9F0D-A3E58E96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315A40-0178-435E-B5AC-9886D78F4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D2AB1B-33DB-46B5-A8C1-0E56AAC58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B2357A-98E9-4DB6-AB44-4FFDA158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6911EB-199E-47DB-A3D4-0080FCD7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66D981-3F16-416E-996E-C959DA78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8921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4F749-A654-4450-84B9-EB5DDD20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16D6FB2-ACF3-4350-94D9-2FBBDF32C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4A6D61-BC08-4BA5-B68E-E67CFF1CF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629ABC-6485-42F4-8B12-4684F02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6A208D-D2D2-49CB-BD9C-CB540A4B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37E761-8DBC-4179-B7B4-4F84E4512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5039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E1719-ABED-4854-A230-16958EE1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00D59A6-1ADE-4FDE-8033-7DF7B216B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C2051F-C2CB-4FF5-90A4-6775F43C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BC0C60-CC15-44DF-A313-6E079B36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CCFCCE-A4A1-4163-B62A-B27D00B1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2381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EFA829E-3473-454A-8DD2-A01CD68B6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920D7F-CAB4-4DA4-A9DD-7E82BA821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E276E4-1622-4B9F-A6C1-8FABDDAD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E9EAFF-2DBA-4183-936C-DD65A98B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2F97BB-CBFC-4F13-963F-97F298F7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682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F710D-435F-4FD5-82DE-41C76EAD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46718E-C749-444F-B0E9-D828CD92B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73E7C8-D6FC-4298-A5C3-3169BB42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DA1B2E-DED3-4172-A7D8-D6089D8E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84573C-6EA0-46DB-B26E-0B2DAA0D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731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7BBD0-9048-458E-9C83-9C5A2E14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7C362-9EFE-4C17-BDAC-0912024DF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E1D942-7984-4E59-8ECF-899D5BFD9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A7CE70-1BBB-4C26-B84D-17E9236B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28950B-48AA-411A-A8C5-9337D44E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C7573E-4A94-4992-BDCD-778EE912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684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AC0B7-D71E-4971-AC6F-8216B2FD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57E3FB-F438-47AD-B01C-6F8DCC31D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601234-A1AB-4E17-84FD-0999BD5E1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8640A59-6364-4CB4-9F63-B65E6F977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657432-EC8F-4739-8DF9-16EDF7A6A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B7731C-6314-4FD4-AA25-DFD23D023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E9664D-E1E7-48AC-A55B-3D2A6B90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B732E2C-16BA-4309-AB70-F2576375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442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A6D56-BCF6-49F4-98B1-12070FE9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1F8C61-D3CC-4916-8D29-31B6A939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BF09613-6327-448F-B4B9-B12C6E16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57059C-FD4D-4173-A76C-796594C6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559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AE6C2C-C4EE-45CE-AB9B-9454DB31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4DEAE2-F7CC-44AB-9429-CEFB56BB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32CC83-93CE-4674-8FCD-4DFFA885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2418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72A2A-7314-4C8F-AA30-C63CACE1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2065AB6-AA0E-454A-B777-5E8272F3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8251DB-2B38-453E-BFAD-C27CD6CF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0EF83F-F94C-4DB9-9BD7-E9389B75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827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E229D-5C24-4FB2-92DB-1018A56D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091F1C-2021-468C-91F2-08BC12108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9EA5C5-B8C1-4FC6-B837-5B25611B1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294EB0-8D36-45EC-8B39-729CAD40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97C0C2-6C1D-4018-A8E4-7333F205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81301C-9674-470E-995C-84E61D75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33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E5C823-38C5-454C-9598-A71635835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6E5219-0FE7-4D62-BF57-77F86FC64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FA707D-8CC8-4CA5-AC97-1C9C8ECD6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EF667-A940-40B3-AE0B-BDE531E0813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6443A5-21C8-4438-99F5-2D3C04C1D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3E9605-953E-442C-A18D-6CEC73F89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017D-FD65-4DAF-BCDC-41BE22006E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105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C339BBB-7E9B-4C8E-A413-6338A0F6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A14F1A-FE3B-4CB0-AC81-33F0A482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F8702F-8DDE-4C5B-94E1-AA137255D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5B5B8-2AF2-426D-BEFC-0FA97D4EE67E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C4480B-E5D4-4C91-86FB-6210D36F6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289B66-8688-474B-86E5-AB9CC0CBE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5028E-6A22-4BD5-BAF2-CEC6E2A5289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857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D7F16-73F9-4889-99F1-B9714FA0E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5" y="110744"/>
            <a:ext cx="11905488" cy="2013331"/>
          </a:xfrm>
        </p:spPr>
        <p:txBody>
          <a:bodyPr>
            <a:normAutofit/>
          </a:bodyPr>
          <a:lstStyle/>
          <a:p>
            <a:r>
              <a:rPr lang="de-CH" sz="4400" dirty="0">
                <a:solidFill>
                  <a:schemeClr val="accent1">
                    <a:lumMod val="50000"/>
                  </a:schemeClr>
                </a:solidFill>
              </a:rPr>
              <a:t>Extensivierung der Landwirtschaft</a:t>
            </a:r>
            <a:br>
              <a:rPr lang="de-CH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CH" sz="4400" dirty="0">
                <a:solidFill>
                  <a:schemeClr val="accent1">
                    <a:lumMod val="50000"/>
                  </a:schemeClr>
                </a:solidFill>
              </a:rPr>
              <a:t>im Drei-Seen-Land und Grossen Moos wäre </a:t>
            </a:r>
            <a:r>
              <a:rPr lang="de-CH" sz="4400" u="sng" dirty="0">
                <a:solidFill>
                  <a:schemeClr val="accent1">
                    <a:lumMod val="50000"/>
                  </a:schemeClr>
                </a:solidFill>
              </a:rPr>
              <a:t>unverantwortlich</a:t>
            </a:r>
            <a:endParaRPr lang="de-CH" sz="4400" u="sng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B2EBD-5A96-4A93-8192-47B86DA9B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8930" y="2836868"/>
            <a:ext cx="6434138" cy="2249028"/>
          </a:xfrm>
        </p:spPr>
        <p:txBody>
          <a:bodyPr>
            <a:normAutofit fontScale="85000" lnSpcReduction="10000"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de-CH" sz="2800" dirty="0"/>
              <a:t>DSL = heutige nationale Ernährungskammer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de-CH" sz="2800" dirty="0"/>
              <a:t>Landschaftsentwicklung seit 20’000 Jahren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de-CH" sz="2800" dirty="0"/>
              <a:t>Zukunft: Stärkung der Ertragssicherheit</a:t>
            </a:r>
          </a:p>
          <a:p>
            <a:pPr algn="l">
              <a:lnSpc>
                <a:spcPct val="150000"/>
              </a:lnSpc>
            </a:pPr>
            <a:endParaRPr lang="de-CH" dirty="0"/>
          </a:p>
          <a:p>
            <a:pPr algn="l"/>
            <a:endParaRPr lang="de-CH" dirty="0"/>
          </a:p>
          <a:p>
            <a:pPr algn="l"/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C58F2C-E4FE-45D1-9AA4-F9430D44FFBD}"/>
              </a:ext>
            </a:extLst>
          </p:cNvPr>
          <p:cNvSpPr txBox="1"/>
          <p:nvPr/>
        </p:nvSpPr>
        <p:spPr>
          <a:xfrm>
            <a:off x="1795462" y="6082268"/>
            <a:ext cx="860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Peter Thomet, Präsident Pro Agricultura Seeland (März 2022)</a:t>
            </a:r>
          </a:p>
        </p:txBody>
      </p:sp>
    </p:spTree>
    <p:extLst>
      <p:ext uri="{BB962C8B-B14F-4D97-AF65-F5344CB8AC3E}">
        <p14:creationId xmlns:p14="http://schemas.microsoft.com/office/powerpoint/2010/main" val="3774342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D1D53C74-AAD6-41EC-9AB2-D53FB834D0F2}"/>
              </a:ext>
            </a:extLst>
          </p:cNvPr>
          <p:cNvGrpSpPr/>
          <p:nvPr/>
        </p:nvGrpSpPr>
        <p:grpSpPr>
          <a:xfrm>
            <a:off x="-28575" y="0"/>
            <a:ext cx="12229777" cy="6858000"/>
            <a:chOff x="0" y="1939"/>
            <a:chExt cx="12229777" cy="6858000"/>
          </a:xfrm>
        </p:grpSpPr>
        <p:grpSp>
          <p:nvGrpSpPr>
            <p:cNvPr id="185" name="Gruppieren 184">
              <a:extLst>
                <a:ext uri="{FF2B5EF4-FFF2-40B4-BE49-F238E27FC236}">
                  <a16:creationId xmlns:a16="http://schemas.microsoft.com/office/drawing/2014/main" id="{2C46FB62-1F80-4D9C-B80F-3F28461C0E5B}"/>
                </a:ext>
              </a:extLst>
            </p:cNvPr>
            <p:cNvGrpSpPr/>
            <p:nvPr/>
          </p:nvGrpSpPr>
          <p:grpSpPr>
            <a:xfrm>
              <a:off x="28575" y="1939"/>
              <a:ext cx="12201202" cy="6858000"/>
              <a:chOff x="28575" y="1939"/>
              <a:chExt cx="12201202" cy="6858000"/>
            </a:xfrm>
          </p:grpSpPr>
          <p:pic>
            <p:nvPicPr>
              <p:cNvPr id="194" name="Grafik 193">
                <a:extLst>
                  <a:ext uri="{FF2B5EF4-FFF2-40B4-BE49-F238E27FC236}">
                    <a16:creationId xmlns:a16="http://schemas.microsoft.com/office/drawing/2014/main" id="{2216CB20-84A2-4289-9D61-BD4000E150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597" t="34777" r="8168" b="5033"/>
              <a:stretch/>
            </p:blipFill>
            <p:spPr>
              <a:xfrm>
                <a:off x="28575" y="1939"/>
                <a:ext cx="12201202" cy="6858000"/>
              </a:xfrm>
              <a:prstGeom prst="rect">
                <a:avLst/>
              </a:prstGeom>
            </p:spPr>
          </p:pic>
          <p:cxnSp>
            <p:nvCxnSpPr>
              <p:cNvPr id="195" name="Gerader Verbinder 194">
                <a:extLst>
                  <a:ext uri="{FF2B5EF4-FFF2-40B4-BE49-F238E27FC236}">
                    <a16:creationId xmlns:a16="http://schemas.microsoft.com/office/drawing/2014/main" id="{123FAFE5-6259-4501-954B-380F76812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2375" y="219075"/>
                <a:ext cx="914400" cy="504825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Gerader Verbinder 195">
                <a:extLst>
                  <a:ext uri="{FF2B5EF4-FFF2-40B4-BE49-F238E27FC236}">
                    <a16:creationId xmlns:a16="http://schemas.microsoft.com/office/drawing/2014/main" id="{9FED3548-CA50-4AE8-85F9-11AB61E5B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4748" y="2970014"/>
                <a:ext cx="164144" cy="1035248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Gerader Verbinder 196">
                <a:extLst>
                  <a:ext uri="{FF2B5EF4-FFF2-40B4-BE49-F238E27FC236}">
                    <a16:creationId xmlns:a16="http://schemas.microsoft.com/office/drawing/2014/main" id="{72EA1B73-844F-4866-9B32-24EF7E05D7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43475" y="2447006"/>
                <a:ext cx="389740" cy="533723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r Verbinder 197">
                <a:extLst>
                  <a:ext uri="{FF2B5EF4-FFF2-40B4-BE49-F238E27FC236}">
                    <a16:creationId xmlns:a16="http://schemas.microsoft.com/office/drawing/2014/main" id="{EE872D67-A746-471E-B5B3-F75AE54903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750" y="3896915"/>
                <a:ext cx="1019175" cy="108347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Gerader Verbinder 198">
                <a:extLst>
                  <a:ext uri="{FF2B5EF4-FFF2-40B4-BE49-F238E27FC236}">
                    <a16:creationId xmlns:a16="http://schemas.microsoft.com/office/drawing/2014/main" id="{7ADC2313-6CFF-4714-AFD8-94576A96E8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6325" y="2536923"/>
                <a:ext cx="923925" cy="339627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rader Verbinder 199">
                <a:extLst>
                  <a:ext uri="{FF2B5EF4-FFF2-40B4-BE49-F238E27FC236}">
                    <a16:creationId xmlns:a16="http://schemas.microsoft.com/office/drawing/2014/main" id="{4036139B-DE74-4712-B620-3A5EF800F4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250" y="2886075"/>
                <a:ext cx="571500" cy="94654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Gerader Verbinder 200">
                <a:extLst>
                  <a:ext uri="{FF2B5EF4-FFF2-40B4-BE49-F238E27FC236}">
                    <a16:creationId xmlns:a16="http://schemas.microsoft.com/office/drawing/2014/main" id="{F561FCCA-C83E-46E8-80CB-7A5E9DB67D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42740" y="503634"/>
                <a:ext cx="1515260" cy="1948167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r Verbinder 201">
                <a:extLst>
                  <a:ext uri="{FF2B5EF4-FFF2-40B4-BE49-F238E27FC236}">
                    <a16:creationId xmlns:a16="http://schemas.microsoft.com/office/drawing/2014/main" id="{8C2B88D5-38B4-4FA1-8B2E-4816FCD235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58000" y="250627"/>
                <a:ext cx="714375" cy="253007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r Verbinder 202">
                <a:extLst>
                  <a:ext uri="{FF2B5EF4-FFF2-40B4-BE49-F238E27FC236}">
                    <a16:creationId xmlns:a16="http://schemas.microsoft.com/office/drawing/2014/main" id="{B1C39B16-EEE2-4AD1-A383-805C2E34BF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5850" y="1966912"/>
                <a:ext cx="295275" cy="576263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r Verbinder 203">
                <a:extLst>
                  <a:ext uri="{FF2B5EF4-FFF2-40B4-BE49-F238E27FC236}">
                    <a16:creationId xmlns:a16="http://schemas.microsoft.com/office/drawing/2014/main" id="{C41988D5-819C-4843-905C-473758D478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04815" y="1335285"/>
                <a:ext cx="801329" cy="764978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erader Verbinder 204">
                <a:extLst>
                  <a:ext uri="{FF2B5EF4-FFF2-40B4-BE49-F238E27FC236}">
                    <a16:creationId xmlns:a16="http://schemas.microsoft.com/office/drawing/2014/main" id="{8E654D91-0029-45CC-B473-291476DE1D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0575" y="595312"/>
                <a:ext cx="1047750" cy="1095375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erader Verbinder 205">
                <a:extLst>
                  <a:ext uri="{FF2B5EF4-FFF2-40B4-BE49-F238E27FC236}">
                    <a16:creationId xmlns:a16="http://schemas.microsoft.com/office/drawing/2014/main" id="{93614F14-2589-4AC8-BB3E-6FDDF5B50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8477" y="661986"/>
                <a:ext cx="680876" cy="695325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Gerader Verbinder 206">
                <a:extLst>
                  <a:ext uri="{FF2B5EF4-FFF2-40B4-BE49-F238E27FC236}">
                    <a16:creationId xmlns:a16="http://schemas.microsoft.com/office/drawing/2014/main" id="{896E1C5E-2A49-4778-9B6B-0FDF04796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575" y="1690687"/>
                <a:ext cx="0" cy="1433513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Gerader Verbinder 207">
                <a:extLst>
                  <a:ext uri="{FF2B5EF4-FFF2-40B4-BE49-F238E27FC236}">
                    <a16:creationId xmlns:a16="http://schemas.microsoft.com/office/drawing/2014/main" id="{FFA2EB1C-1529-4937-9CB1-B7F21A954E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575" y="3124200"/>
                <a:ext cx="857250" cy="809625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Gerader Verbinder 208">
                <a:extLst>
                  <a:ext uri="{FF2B5EF4-FFF2-40B4-BE49-F238E27FC236}">
                    <a16:creationId xmlns:a16="http://schemas.microsoft.com/office/drawing/2014/main" id="{C3B4B62C-0BAB-4A64-9B1E-855F8E0973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7825" y="3930253"/>
                <a:ext cx="190500" cy="1013222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Gerader Verbinder 209">
                <a:extLst>
                  <a:ext uri="{FF2B5EF4-FFF2-40B4-BE49-F238E27FC236}">
                    <a16:creationId xmlns:a16="http://schemas.microsoft.com/office/drawing/2014/main" id="{248B45D7-AA6C-4347-895A-22B3100A73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6275" y="4943475"/>
                <a:ext cx="1162050" cy="942975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Gerader Verbinder 210">
                <a:extLst>
                  <a:ext uri="{FF2B5EF4-FFF2-40B4-BE49-F238E27FC236}">
                    <a16:creationId xmlns:a16="http://schemas.microsoft.com/office/drawing/2014/main" id="{FAC8D48F-9AE8-427D-9227-53C237ECE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8525" y="3619500"/>
                <a:ext cx="657225" cy="277415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Gerader Verbinder 211">
                <a:extLst>
                  <a:ext uri="{FF2B5EF4-FFF2-40B4-BE49-F238E27FC236}">
                    <a16:creationId xmlns:a16="http://schemas.microsoft.com/office/drawing/2014/main" id="{A7FE7028-7B46-4C6E-AF7A-3BB0D6430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1750" y="2970014"/>
                <a:ext cx="866775" cy="649486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Gerader Verbinder 212">
                <a:extLst>
                  <a:ext uri="{FF2B5EF4-FFF2-40B4-BE49-F238E27FC236}">
                    <a16:creationId xmlns:a16="http://schemas.microsoft.com/office/drawing/2014/main" id="{D53503AD-9292-4722-886A-0C4B97B2AE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0332" y="1971675"/>
                <a:ext cx="392743" cy="123825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Gerader Verbinder 213">
                <a:extLst>
                  <a:ext uri="{FF2B5EF4-FFF2-40B4-BE49-F238E27FC236}">
                    <a16:creationId xmlns:a16="http://schemas.microsoft.com/office/drawing/2014/main" id="{8B92AC76-08E6-4701-A276-C7BE0375D0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6325" y="5648325"/>
                <a:ext cx="1162050" cy="628650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Gerader Verbinder 214">
                <a:extLst>
                  <a:ext uri="{FF2B5EF4-FFF2-40B4-BE49-F238E27FC236}">
                    <a16:creationId xmlns:a16="http://schemas.microsoft.com/office/drawing/2014/main" id="{07857B16-2721-4DFC-9856-BFA62DCFBA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1700" y="5339953"/>
                <a:ext cx="1000125" cy="329803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Gerader Verbinder 215">
                <a:extLst>
                  <a:ext uri="{FF2B5EF4-FFF2-40B4-BE49-F238E27FC236}">
                    <a16:creationId xmlns:a16="http://schemas.microsoft.com/office/drawing/2014/main" id="{8772952A-2237-4A0F-B37D-DBB7B38475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1825" y="5339953"/>
                <a:ext cx="561975" cy="75009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Gerader Verbinder 216">
                <a:extLst>
                  <a:ext uri="{FF2B5EF4-FFF2-40B4-BE49-F238E27FC236}">
                    <a16:creationId xmlns:a16="http://schemas.microsoft.com/office/drawing/2014/main" id="{CD282F1D-157F-4137-9532-EC1683108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750" y="5414962"/>
                <a:ext cx="457200" cy="471488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Gerader Verbinder 217">
                <a:extLst>
                  <a:ext uri="{FF2B5EF4-FFF2-40B4-BE49-F238E27FC236}">
                    <a16:creationId xmlns:a16="http://schemas.microsoft.com/office/drawing/2014/main" id="{41F2BD7B-A524-4557-955F-F2C618CCF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912" y="5886450"/>
                <a:ext cx="428463" cy="376238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Gerader Verbinder 218">
                <a:extLst>
                  <a:ext uri="{FF2B5EF4-FFF2-40B4-BE49-F238E27FC236}">
                    <a16:creationId xmlns:a16="http://schemas.microsoft.com/office/drawing/2014/main" id="{2EAE8C8B-ADD8-4D01-AF41-0C6269444E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86575" y="4381500"/>
                <a:ext cx="171450" cy="958453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Gerader Verbinder 219">
                <a:extLst>
                  <a:ext uri="{FF2B5EF4-FFF2-40B4-BE49-F238E27FC236}">
                    <a16:creationId xmlns:a16="http://schemas.microsoft.com/office/drawing/2014/main" id="{A428B626-B23F-460A-9C3E-50B0F7796A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8025" y="3538537"/>
                <a:ext cx="442751" cy="898327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Gerader Verbinder 220">
                <a:extLst>
                  <a:ext uri="{FF2B5EF4-FFF2-40B4-BE49-F238E27FC236}">
                    <a16:creationId xmlns:a16="http://schemas.microsoft.com/office/drawing/2014/main" id="{0AE5BC44-00EC-4E43-945E-9A9E95351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0525" y="5886450"/>
                <a:ext cx="724223" cy="876300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Gerader Verbinder 221">
                <a:extLst>
                  <a:ext uri="{FF2B5EF4-FFF2-40B4-BE49-F238E27FC236}">
                    <a16:creationId xmlns:a16="http://schemas.microsoft.com/office/drawing/2014/main" id="{6FC7F0F5-B0A0-4F28-802F-83C39C2559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6650" y="2559844"/>
                <a:ext cx="685800" cy="978693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Gerader Verbinder 222">
                <a:extLst>
                  <a:ext uri="{FF2B5EF4-FFF2-40B4-BE49-F238E27FC236}">
                    <a16:creationId xmlns:a16="http://schemas.microsoft.com/office/drawing/2014/main" id="{CD746860-44E2-4F47-8684-B93DA544EA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81975" y="2190750"/>
                <a:ext cx="304800" cy="369094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Gerader Verbinder 223">
                <a:extLst>
                  <a:ext uri="{FF2B5EF4-FFF2-40B4-BE49-F238E27FC236}">
                    <a16:creationId xmlns:a16="http://schemas.microsoft.com/office/drawing/2014/main" id="{E30CC9CD-F01A-44F6-968F-603FDA81FB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76527" y="6072187"/>
                <a:ext cx="362273" cy="446484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Gerader Verbinder 224">
                <a:extLst>
                  <a:ext uri="{FF2B5EF4-FFF2-40B4-BE49-F238E27FC236}">
                    <a16:creationId xmlns:a16="http://schemas.microsoft.com/office/drawing/2014/main" id="{E5784722-0037-4115-8688-BCA3201DAE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48325" y="5753100"/>
                <a:ext cx="581025" cy="335756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Gerader Verbinder 225">
                <a:extLst>
                  <a:ext uri="{FF2B5EF4-FFF2-40B4-BE49-F238E27FC236}">
                    <a16:creationId xmlns:a16="http://schemas.microsoft.com/office/drawing/2014/main" id="{217DEBDB-F09E-41D6-A9F7-512A82646C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29350" y="5323285"/>
                <a:ext cx="657225" cy="429815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Gerader Verbinder 226">
                <a:extLst>
                  <a:ext uri="{FF2B5EF4-FFF2-40B4-BE49-F238E27FC236}">
                    <a16:creationId xmlns:a16="http://schemas.microsoft.com/office/drawing/2014/main" id="{C5E60DE4-83EB-4855-9B22-54260960BD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3475" y="6496050"/>
                <a:ext cx="333375" cy="266700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Gerader Verbinder 227">
                <a:extLst>
                  <a:ext uri="{FF2B5EF4-FFF2-40B4-BE49-F238E27FC236}">
                    <a16:creationId xmlns:a16="http://schemas.microsoft.com/office/drawing/2014/main" id="{3CD8D55A-96B1-4233-A88F-FB96B5B33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6775" y="723900"/>
                <a:ext cx="0" cy="1466850"/>
              </a:xfrm>
              <a:prstGeom prst="line">
                <a:avLst/>
              </a:prstGeom>
              <a:ln w="63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6" name="Textfeld 185">
              <a:extLst>
                <a:ext uri="{FF2B5EF4-FFF2-40B4-BE49-F238E27FC236}">
                  <a16:creationId xmlns:a16="http://schemas.microsoft.com/office/drawing/2014/main" id="{784B58ED-D287-4A9B-8E7A-9503FB1CCDAF}"/>
                </a:ext>
              </a:extLst>
            </p:cNvPr>
            <p:cNvSpPr txBox="1"/>
            <p:nvPr/>
          </p:nvSpPr>
          <p:spPr>
            <a:xfrm>
              <a:off x="9052719" y="3430939"/>
              <a:ext cx="283845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36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Grosses Moos</a:t>
              </a:r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F4DD8716-0FE8-46DF-89D1-E862CEEB2657}"/>
                </a:ext>
              </a:extLst>
            </p:cNvPr>
            <p:cNvSpPr/>
            <p:nvPr/>
          </p:nvSpPr>
          <p:spPr>
            <a:xfrm>
              <a:off x="9729790" y="1335284"/>
              <a:ext cx="452429" cy="455415"/>
            </a:xfrm>
            <a:prstGeom prst="ellipse">
              <a:avLst/>
            </a:prstGeom>
            <a:pattFill prst="lgCheck">
              <a:fgClr>
                <a:srgbClr val="00FFFF"/>
              </a:fgClr>
              <a:bgClr>
                <a:srgbClr val="0000F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188" name="Gerade Verbindung mit Pfeil 187">
              <a:extLst>
                <a:ext uri="{FF2B5EF4-FFF2-40B4-BE49-F238E27FC236}">
                  <a16:creationId xmlns:a16="http://schemas.microsoft.com/office/drawing/2014/main" id="{A70CDA5B-11C7-4DDC-8A57-8C9A24BCC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3809" y="244268"/>
              <a:ext cx="236030" cy="998405"/>
            </a:xfrm>
            <a:prstGeom prst="straightConnector1">
              <a:avLst/>
            </a:prstGeom>
            <a:ln w="69850">
              <a:solidFill>
                <a:srgbClr val="00FF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mit Pfeil 188">
              <a:extLst>
                <a:ext uri="{FF2B5EF4-FFF2-40B4-BE49-F238E27FC236}">
                  <a16:creationId xmlns:a16="http://schemas.microsoft.com/office/drawing/2014/main" id="{544628D6-6D12-4D02-B775-ED346963B7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4206" y="1635506"/>
              <a:ext cx="1117181" cy="182723"/>
            </a:xfrm>
            <a:prstGeom prst="straightConnector1">
              <a:avLst/>
            </a:prstGeom>
            <a:ln w="76200">
              <a:solidFill>
                <a:srgbClr val="00FF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r Verbinder 190">
              <a:extLst>
                <a:ext uri="{FF2B5EF4-FFF2-40B4-BE49-F238E27FC236}">
                  <a16:creationId xmlns:a16="http://schemas.microsoft.com/office/drawing/2014/main" id="{BFB7F9B5-D1F7-45BB-84E9-222587E5B4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575" y="2536923"/>
              <a:ext cx="285749" cy="22921"/>
            </a:xfrm>
            <a:prstGeom prst="line">
              <a:avLst/>
            </a:prstGeom>
            <a:ln w="98425" cmpd="dbl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feld 191">
              <a:extLst>
                <a:ext uri="{FF2B5EF4-FFF2-40B4-BE49-F238E27FC236}">
                  <a16:creationId xmlns:a16="http://schemas.microsoft.com/office/drawing/2014/main" id="{712091F7-9E6B-4873-9BD3-C83656EC6F26}"/>
                </a:ext>
              </a:extLst>
            </p:cNvPr>
            <p:cNvSpPr txBox="1"/>
            <p:nvPr/>
          </p:nvSpPr>
          <p:spPr>
            <a:xfrm>
              <a:off x="10242119" y="1259026"/>
              <a:ext cx="15089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dirty="0">
                  <a:solidFill>
                    <a:srgbClr val="0000FF"/>
                  </a:solidFill>
                  <a:highlight>
                    <a:srgbClr val="00FFFF"/>
                  </a:highlight>
                </a:rPr>
                <a:t>Wasser-Drehscheibe</a:t>
              </a:r>
            </a:p>
          </p:txBody>
        </p:sp>
        <p:sp>
          <p:nvSpPr>
            <p:cNvPr id="193" name="Textfeld 192">
              <a:extLst>
                <a:ext uri="{FF2B5EF4-FFF2-40B4-BE49-F238E27FC236}">
                  <a16:creationId xmlns:a16="http://schemas.microsoft.com/office/drawing/2014/main" id="{B2BADFAD-A193-4E45-8753-38DF3E0E1C6A}"/>
                </a:ext>
              </a:extLst>
            </p:cNvPr>
            <p:cNvSpPr txBox="1"/>
            <p:nvPr/>
          </p:nvSpPr>
          <p:spPr>
            <a:xfrm>
              <a:off x="0" y="2375178"/>
              <a:ext cx="875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 err="1">
                  <a:highlight>
                    <a:srgbClr val="00FFFF"/>
                  </a:highlight>
                </a:rPr>
                <a:t>Engnis</a:t>
              </a:r>
              <a:endParaRPr lang="de-CH" dirty="0">
                <a:highlight>
                  <a:srgbClr val="00FFFF"/>
                </a:highlight>
              </a:endParaRPr>
            </a:p>
          </p:txBody>
        </p:sp>
      </p:grp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6316FED1-3239-47A7-A530-C59655285AC3}"/>
              </a:ext>
            </a:extLst>
          </p:cNvPr>
          <p:cNvSpPr/>
          <p:nvPr/>
        </p:nvSpPr>
        <p:spPr>
          <a:xfrm>
            <a:off x="515349" y="863753"/>
            <a:ext cx="2264952" cy="2674784"/>
          </a:xfrm>
          <a:custGeom>
            <a:avLst/>
            <a:gdLst>
              <a:gd name="connsiteX0" fmla="*/ 2100106 w 2100106"/>
              <a:gd name="connsiteY0" fmla="*/ 0 h 2642717"/>
              <a:gd name="connsiteX1" fmla="*/ 2049864 w 2100106"/>
              <a:gd name="connsiteY1" fmla="*/ 30146 h 2642717"/>
              <a:gd name="connsiteX2" fmla="*/ 2029767 w 2100106"/>
              <a:gd name="connsiteY2" fmla="*/ 60291 h 2642717"/>
              <a:gd name="connsiteX3" fmla="*/ 1969477 w 2100106"/>
              <a:gd name="connsiteY3" fmla="*/ 100484 h 2642717"/>
              <a:gd name="connsiteX4" fmla="*/ 1939332 w 2100106"/>
              <a:gd name="connsiteY4" fmla="*/ 130629 h 2642717"/>
              <a:gd name="connsiteX5" fmla="*/ 1838849 w 2100106"/>
              <a:gd name="connsiteY5" fmla="*/ 200967 h 2642717"/>
              <a:gd name="connsiteX6" fmla="*/ 1758462 w 2100106"/>
              <a:gd name="connsiteY6" fmla="*/ 241161 h 2642717"/>
              <a:gd name="connsiteX7" fmla="*/ 1688123 w 2100106"/>
              <a:gd name="connsiteY7" fmla="*/ 281354 h 2642717"/>
              <a:gd name="connsiteX8" fmla="*/ 1657978 w 2100106"/>
              <a:gd name="connsiteY8" fmla="*/ 291403 h 2642717"/>
              <a:gd name="connsiteX9" fmla="*/ 1627833 w 2100106"/>
              <a:gd name="connsiteY9" fmla="*/ 321548 h 2642717"/>
              <a:gd name="connsiteX10" fmla="*/ 1527350 w 2100106"/>
              <a:gd name="connsiteY10" fmla="*/ 341644 h 2642717"/>
              <a:gd name="connsiteX11" fmla="*/ 1406770 w 2100106"/>
              <a:gd name="connsiteY11" fmla="*/ 371789 h 2642717"/>
              <a:gd name="connsiteX12" fmla="*/ 1326383 w 2100106"/>
              <a:gd name="connsiteY12" fmla="*/ 391886 h 2642717"/>
              <a:gd name="connsiteX13" fmla="*/ 1205802 w 2100106"/>
              <a:gd name="connsiteY13" fmla="*/ 422031 h 2642717"/>
              <a:gd name="connsiteX14" fmla="*/ 1165609 w 2100106"/>
              <a:gd name="connsiteY14" fmla="*/ 442128 h 2642717"/>
              <a:gd name="connsiteX15" fmla="*/ 1135464 w 2100106"/>
              <a:gd name="connsiteY15" fmla="*/ 472273 h 2642717"/>
              <a:gd name="connsiteX16" fmla="*/ 1045029 w 2100106"/>
              <a:gd name="connsiteY16" fmla="*/ 522515 h 2642717"/>
              <a:gd name="connsiteX17" fmla="*/ 1024932 w 2100106"/>
              <a:gd name="connsiteY17" fmla="*/ 552660 h 2642717"/>
              <a:gd name="connsiteX18" fmla="*/ 994787 w 2100106"/>
              <a:gd name="connsiteY18" fmla="*/ 562708 h 2642717"/>
              <a:gd name="connsiteX19" fmla="*/ 954594 w 2100106"/>
              <a:gd name="connsiteY19" fmla="*/ 582805 h 2642717"/>
              <a:gd name="connsiteX20" fmla="*/ 854110 w 2100106"/>
              <a:gd name="connsiteY20" fmla="*/ 673240 h 2642717"/>
              <a:gd name="connsiteX21" fmla="*/ 763675 w 2100106"/>
              <a:gd name="connsiteY21" fmla="*/ 733530 h 2642717"/>
              <a:gd name="connsiteX22" fmla="*/ 713433 w 2100106"/>
              <a:gd name="connsiteY22" fmla="*/ 803869 h 2642717"/>
              <a:gd name="connsiteX23" fmla="*/ 693337 w 2100106"/>
              <a:gd name="connsiteY23" fmla="*/ 844062 h 2642717"/>
              <a:gd name="connsiteX24" fmla="*/ 653143 w 2100106"/>
              <a:gd name="connsiteY24" fmla="*/ 914400 h 2642717"/>
              <a:gd name="connsiteX25" fmla="*/ 612950 w 2100106"/>
              <a:gd name="connsiteY25" fmla="*/ 954594 h 2642717"/>
              <a:gd name="connsiteX26" fmla="*/ 592853 w 2100106"/>
              <a:gd name="connsiteY26" fmla="*/ 1014884 h 2642717"/>
              <a:gd name="connsiteX27" fmla="*/ 542611 w 2100106"/>
              <a:gd name="connsiteY27" fmla="*/ 1095271 h 2642717"/>
              <a:gd name="connsiteX28" fmla="*/ 532563 w 2100106"/>
              <a:gd name="connsiteY28" fmla="*/ 1135464 h 2642717"/>
              <a:gd name="connsiteX29" fmla="*/ 512466 w 2100106"/>
              <a:gd name="connsiteY29" fmla="*/ 1165609 h 2642717"/>
              <a:gd name="connsiteX30" fmla="*/ 502418 w 2100106"/>
              <a:gd name="connsiteY30" fmla="*/ 1195754 h 2642717"/>
              <a:gd name="connsiteX31" fmla="*/ 522515 w 2100106"/>
              <a:gd name="connsiteY31" fmla="*/ 1426866 h 2642717"/>
              <a:gd name="connsiteX32" fmla="*/ 542611 w 2100106"/>
              <a:gd name="connsiteY32" fmla="*/ 1467060 h 2642717"/>
              <a:gd name="connsiteX33" fmla="*/ 552660 w 2100106"/>
              <a:gd name="connsiteY33" fmla="*/ 1587640 h 2642717"/>
              <a:gd name="connsiteX34" fmla="*/ 542611 w 2100106"/>
              <a:gd name="connsiteY34" fmla="*/ 1617785 h 2642717"/>
              <a:gd name="connsiteX35" fmla="*/ 552660 w 2100106"/>
              <a:gd name="connsiteY35" fmla="*/ 1668027 h 2642717"/>
              <a:gd name="connsiteX36" fmla="*/ 522515 w 2100106"/>
              <a:gd name="connsiteY36" fmla="*/ 1929284 h 2642717"/>
              <a:gd name="connsiteX37" fmla="*/ 512466 w 2100106"/>
              <a:gd name="connsiteY37" fmla="*/ 1989574 h 2642717"/>
              <a:gd name="connsiteX38" fmla="*/ 462224 w 2100106"/>
              <a:gd name="connsiteY38" fmla="*/ 2090058 h 2642717"/>
              <a:gd name="connsiteX39" fmla="*/ 442128 w 2100106"/>
              <a:gd name="connsiteY39" fmla="*/ 2120203 h 2642717"/>
              <a:gd name="connsiteX40" fmla="*/ 411983 w 2100106"/>
              <a:gd name="connsiteY40" fmla="*/ 2180493 h 2642717"/>
              <a:gd name="connsiteX41" fmla="*/ 371789 w 2100106"/>
              <a:gd name="connsiteY41" fmla="*/ 2260880 h 2642717"/>
              <a:gd name="connsiteX42" fmla="*/ 291402 w 2100106"/>
              <a:gd name="connsiteY42" fmla="*/ 2341266 h 2642717"/>
              <a:gd name="connsiteX43" fmla="*/ 271306 w 2100106"/>
              <a:gd name="connsiteY43" fmla="*/ 2371411 h 2642717"/>
              <a:gd name="connsiteX44" fmla="*/ 200967 w 2100106"/>
              <a:gd name="connsiteY44" fmla="*/ 2431702 h 2642717"/>
              <a:gd name="connsiteX45" fmla="*/ 130629 w 2100106"/>
              <a:gd name="connsiteY45" fmla="*/ 2532185 h 2642717"/>
              <a:gd name="connsiteX46" fmla="*/ 80387 w 2100106"/>
              <a:gd name="connsiteY46" fmla="*/ 2562330 h 2642717"/>
              <a:gd name="connsiteX47" fmla="*/ 30145 w 2100106"/>
              <a:gd name="connsiteY47" fmla="*/ 2622620 h 2642717"/>
              <a:gd name="connsiteX48" fmla="*/ 0 w 2100106"/>
              <a:gd name="connsiteY48" fmla="*/ 2642717 h 264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100106" h="2642717">
                <a:moveTo>
                  <a:pt x="2100106" y="0"/>
                </a:moveTo>
                <a:cubicBezTo>
                  <a:pt x="2083359" y="10049"/>
                  <a:pt x="2064693" y="17436"/>
                  <a:pt x="2049864" y="30146"/>
                </a:cubicBezTo>
                <a:cubicBezTo>
                  <a:pt x="2040695" y="38005"/>
                  <a:pt x="2038856" y="52339"/>
                  <a:pt x="2029767" y="60291"/>
                </a:cubicBezTo>
                <a:cubicBezTo>
                  <a:pt x="2011590" y="76196"/>
                  <a:pt x="1986556" y="83405"/>
                  <a:pt x="1969477" y="100484"/>
                </a:cubicBezTo>
                <a:cubicBezTo>
                  <a:pt x="1959429" y="110532"/>
                  <a:pt x="1950121" y="121381"/>
                  <a:pt x="1939332" y="130629"/>
                </a:cubicBezTo>
                <a:cubicBezTo>
                  <a:pt x="1899295" y="164946"/>
                  <a:pt x="1884981" y="166367"/>
                  <a:pt x="1838849" y="200967"/>
                </a:cubicBezTo>
                <a:cubicBezTo>
                  <a:pt x="1787607" y="239399"/>
                  <a:pt x="1814903" y="227051"/>
                  <a:pt x="1758462" y="241161"/>
                </a:cubicBezTo>
                <a:cubicBezTo>
                  <a:pt x="1728183" y="261347"/>
                  <a:pt x="1723825" y="266053"/>
                  <a:pt x="1688123" y="281354"/>
                </a:cubicBezTo>
                <a:cubicBezTo>
                  <a:pt x="1678387" y="285526"/>
                  <a:pt x="1668026" y="288053"/>
                  <a:pt x="1657978" y="291403"/>
                </a:cubicBezTo>
                <a:cubicBezTo>
                  <a:pt x="1647930" y="301451"/>
                  <a:pt x="1640171" y="314498"/>
                  <a:pt x="1627833" y="321548"/>
                </a:cubicBezTo>
                <a:cubicBezTo>
                  <a:pt x="1615489" y="328602"/>
                  <a:pt x="1531017" y="341033"/>
                  <a:pt x="1527350" y="341644"/>
                </a:cubicBezTo>
                <a:cubicBezTo>
                  <a:pt x="1452435" y="379101"/>
                  <a:pt x="1521071" y="350358"/>
                  <a:pt x="1406770" y="371789"/>
                </a:cubicBezTo>
                <a:cubicBezTo>
                  <a:pt x="1379623" y="376879"/>
                  <a:pt x="1353628" y="387345"/>
                  <a:pt x="1326383" y="391886"/>
                </a:cubicBezTo>
                <a:cubicBezTo>
                  <a:pt x="1283491" y="399035"/>
                  <a:pt x="1245605" y="402129"/>
                  <a:pt x="1205802" y="422031"/>
                </a:cubicBezTo>
                <a:cubicBezTo>
                  <a:pt x="1192404" y="428730"/>
                  <a:pt x="1177798" y="433421"/>
                  <a:pt x="1165609" y="442128"/>
                </a:cubicBezTo>
                <a:cubicBezTo>
                  <a:pt x="1154045" y="450388"/>
                  <a:pt x="1147514" y="464741"/>
                  <a:pt x="1135464" y="472273"/>
                </a:cubicBezTo>
                <a:cubicBezTo>
                  <a:pt x="1069418" y="513552"/>
                  <a:pt x="1099888" y="467656"/>
                  <a:pt x="1045029" y="522515"/>
                </a:cubicBezTo>
                <a:cubicBezTo>
                  <a:pt x="1036490" y="531054"/>
                  <a:pt x="1034362" y="545116"/>
                  <a:pt x="1024932" y="552660"/>
                </a:cubicBezTo>
                <a:cubicBezTo>
                  <a:pt x="1016661" y="559277"/>
                  <a:pt x="1004522" y="558536"/>
                  <a:pt x="994787" y="562708"/>
                </a:cubicBezTo>
                <a:cubicBezTo>
                  <a:pt x="981019" y="568609"/>
                  <a:pt x="967992" y="576106"/>
                  <a:pt x="954594" y="582805"/>
                </a:cubicBezTo>
                <a:cubicBezTo>
                  <a:pt x="919164" y="635949"/>
                  <a:pt x="935154" y="619211"/>
                  <a:pt x="854110" y="673240"/>
                </a:cubicBezTo>
                <a:cubicBezTo>
                  <a:pt x="823965" y="693337"/>
                  <a:pt x="785413" y="704546"/>
                  <a:pt x="763675" y="733530"/>
                </a:cubicBezTo>
                <a:cubicBezTo>
                  <a:pt x="750740" y="750778"/>
                  <a:pt x="725185" y="783303"/>
                  <a:pt x="713433" y="803869"/>
                </a:cubicBezTo>
                <a:cubicBezTo>
                  <a:pt x="706001" y="816874"/>
                  <a:pt x="700036" y="830664"/>
                  <a:pt x="693337" y="844062"/>
                </a:cubicBezTo>
                <a:cubicBezTo>
                  <a:pt x="671160" y="954940"/>
                  <a:pt x="704400" y="850328"/>
                  <a:pt x="653143" y="914400"/>
                </a:cubicBezTo>
                <a:cubicBezTo>
                  <a:pt x="614167" y="963120"/>
                  <a:pt x="678721" y="932671"/>
                  <a:pt x="612950" y="954594"/>
                </a:cubicBezTo>
                <a:cubicBezTo>
                  <a:pt x="606251" y="974691"/>
                  <a:pt x="605563" y="997937"/>
                  <a:pt x="592853" y="1014884"/>
                </a:cubicBezTo>
                <a:cubicBezTo>
                  <a:pt x="553720" y="1067060"/>
                  <a:pt x="570198" y="1040098"/>
                  <a:pt x="542611" y="1095271"/>
                </a:cubicBezTo>
                <a:cubicBezTo>
                  <a:pt x="539262" y="1108669"/>
                  <a:pt x="538003" y="1122771"/>
                  <a:pt x="532563" y="1135464"/>
                </a:cubicBezTo>
                <a:cubicBezTo>
                  <a:pt x="527806" y="1146564"/>
                  <a:pt x="517867" y="1154807"/>
                  <a:pt x="512466" y="1165609"/>
                </a:cubicBezTo>
                <a:cubicBezTo>
                  <a:pt x="507729" y="1175083"/>
                  <a:pt x="505767" y="1185706"/>
                  <a:pt x="502418" y="1195754"/>
                </a:cubicBezTo>
                <a:cubicBezTo>
                  <a:pt x="505528" y="1257950"/>
                  <a:pt x="492434" y="1356676"/>
                  <a:pt x="522515" y="1426866"/>
                </a:cubicBezTo>
                <a:cubicBezTo>
                  <a:pt x="528416" y="1440634"/>
                  <a:pt x="535912" y="1453662"/>
                  <a:pt x="542611" y="1467060"/>
                </a:cubicBezTo>
                <a:cubicBezTo>
                  <a:pt x="545961" y="1507253"/>
                  <a:pt x="552660" y="1547307"/>
                  <a:pt x="552660" y="1587640"/>
                </a:cubicBezTo>
                <a:cubicBezTo>
                  <a:pt x="552660" y="1598232"/>
                  <a:pt x="542611" y="1607193"/>
                  <a:pt x="542611" y="1617785"/>
                </a:cubicBezTo>
                <a:cubicBezTo>
                  <a:pt x="542611" y="1634864"/>
                  <a:pt x="549310" y="1651280"/>
                  <a:pt x="552660" y="1668027"/>
                </a:cubicBezTo>
                <a:cubicBezTo>
                  <a:pt x="542612" y="1755113"/>
                  <a:pt x="536928" y="1842813"/>
                  <a:pt x="522515" y="1929284"/>
                </a:cubicBezTo>
                <a:cubicBezTo>
                  <a:pt x="519165" y="1949381"/>
                  <a:pt x="519620" y="1970497"/>
                  <a:pt x="512466" y="1989574"/>
                </a:cubicBezTo>
                <a:cubicBezTo>
                  <a:pt x="499317" y="2024638"/>
                  <a:pt x="482996" y="2058899"/>
                  <a:pt x="462224" y="2090058"/>
                </a:cubicBezTo>
                <a:cubicBezTo>
                  <a:pt x="455525" y="2100106"/>
                  <a:pt x="447529" y="2109401"/>
                  <a:pt x="442128" y="2120203"/>
                </a:cubicBezTo>
                <a:cubicBezTo>
                  <a:pt x="400526" y="2203406"/>
                  <a:pt x="469575" y="2094102"/>
                  <a:pt x="411983" y="2180493"/>
                </a:cubicBezTo>
                <a:cubicBezTo>
                  <a:pt x="396698" y="2241628"/>
                  <a:pt x="411643" y="2203944"/>
                  <a:pt x="371789" y="2260880"/>
                </a:cubicBezTo>
                <a:cubicBezTo>
                  <a:pt x="319556" y="2335499"/>
                  <a:pt x="355513" y="2309212"/>
                  <a:pt x="291402" y="2341266"/>
                </a:cubicBezTo>
                <a:cubicBezTo>
                  <a:pt x="284703" y="2351314"/>
                  <a:pt x="279165" y="2362242"/>
                  <a:pt x="271306" y="2371411"/>
                </a:cubicBezTo>
                <a:cubicBezTo>
                  <a:pt x="238818" y="2409314"/>
                  <a:pt x="236523" y="2407998"/>
                  <a:pt x="200967" y="2431702"/>
                </a:cubicBezTo>
                <a:cubicBezTo>
                  <a:pt x="198692" y="2435115"/>
                  <a:pt x="142533" y="2521769"/>
                  <a:pt x="130629" y="2532185"/>
                </a:cubicBezTo>
                <a:cubicBezTo>
                  <a:pt x="115931" y="2545046"/>
                  <a:pt x="96011" y="2550612"/>
                  <a:pt x="80387" y="2562330"/>
                </a:cubicBezTo>
                <a:cubicBezTo>
                  <a:pt x="14544" y="2611712"/>
                  <a:pt x="81205" y="2571560"/>
                  <a:pt x="30145" y="2622620"/>
                </a:cubicBezTo>
                <a:cubicBezTo>
                  <a:pt x="21606" y="2631159"/>
                  <a:pt x="10048" y="2636018"/>
                  <a:pt x="0" y="2642717"/>
                </a:cubicBezTo>
              </a:path>
            </a:pathLst>
          </a:custGeom>
          <a:noFill/>
          <a:ln w="730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E383F790-0A7B-43DE-B287-22A3DB1E56CD}"/>
              </a:ext>
            </a:extLst>
          </p:cNvPr>
          <p:cNvSpPr/>
          <p:nvPr/>
        </p:nvSpPr>
        <p:spPr>
          <a:xfrm>
            <a:off x="6310365" y="351692"/>
            <a:ext cx="3577252" cy="1132434"/>
          </a:xfrm>
          <a:custGeom>
            <a:avLst/>
            <a:gdLst>
              <a:gd name="connsiteX0" fmla="*/ 0 w 3577252"/>
              <a:gd name="connsiteY0" fmla="*/ 30145 h 1132434"/>
              <a:gd name="connsiteX1" fmla="*/ 20097 w 3577252"/>
              <a:gd name="connsiteY1" fmla="*/ 0 h 1132434"/>
              <a:gd name="connsiteX2" fmla="*/ 30145 w 3577252"/>
              <a:gd name="connsiteY2" fmla="*/ 30145 h 1132434"/>
              <a:gd name="connsiteX3" fmla="*/ 60290 w 3577252"/>
              <a:gd name="connsiteY3" fmla="*/ 100484 h 1132434"/>
              <a:gd name="connsiteX4" fmla="*/ 100483 w 3577252"/>
              <a:gd name="connsiteY4" fmla="*/ 160774 h 1132434"/>
              <a:gd name="connsiteX5" fmla="*/ 120580 w 3577252"/>
              <a:gd name="connsiteY5" fmla="*/ 190919 h 1132434"/>
              <a:gd name="connsiteX6" fmla="*/ 190919 w 3577252"/>
              <a:gd name="connsiteY6" fmla="*/ 261257 h 1132434"/>
              <a:gd name="connsiteX7" fmla="*/ 221064 w 3577252"/>
              <a:gd name="connsiteY7" fmla="*/ 291403 h 1132434"/>
              <a:gd name="connsiteX8" fmla="*/ 251209 w 3577252"/>
              <a:gd name="connsiteY8" fmla="*/ 331596 h 1132434"/>
              <a:gd name="connsiteX9" fmla="*/ 281354 w 3577252"/>
              <a:gd name="connsiteY9" fmla="*/ 351693 h 1132434"/>
              <a:gd name="connsiteX10" fmla="*/ 351692 w 3577252"/>
              <a:gd name="connsiteY10" fmla="*/ 422031 h 1132434"/>
              <a:gd name="connsiteX11" fmla="*/ 381837 w 3577252"/>
              <a:gd name="connsiteY11" fmla="*/ 442128 h 1132434"/>
              <a:gd name="connsiteX12" fmla="*/ 411982 w 3577252"/>
              <a:gd name="connsiteY12" fmla="*/ 472273 h 1132434"/>
              <a:gd name="connsiteX13" fmla="*/ 452176 w 3577252"/>
              <a:gd name="connsiteY13" fmla="*/ 492370 h 1132434"/>
              <a:gd name="connsiteX14" fmla="*/ 492369 w 3577252"/>
              <a:gd name="connsiteY14" fmla="*/ 522515 h 1132434"/>
              <a:gd name="connsiteX15" fmla="*/ 512466 w 3577252"/>
              <a:gd name="connsiteY15" fmla="*/ 562708 h 1132434"/>
              <a:gd name="connsiteX16" fmla="*/ 633046 w 3577252"/>
              <a:gd name="connsiteY16" fmla="*/ 643095 h 1132434"/>
              <a:gd name="connsiteX17" fmla="*/ 713433 w 3577252"/>
              <a:gd name="connsiteY17" fmla="*/ 703385 h 1132434"/>
              <a:gd name="connsiteX18" fmla="*/ 783771 w 3577252"/>
              <a:gd name="connsiteY18" fmla="*/ 733530 h 1132434"/>
              <a:gd name="connsiteX19" fmla="*/ 813916 w 3577252"/>
              <a:gd name="connsiteY19" fmla="*/ 753627 h 1132434"/>
              <a:gd name="connsiteX20" fmla="*/ 854110 w 3577252"/>
              <a:gd name="connsiteY20" fmla="*/ 763675 h 1132434"/>
              <a:gd name="connsiteX21" fmla="*/ 884255 w 3577252"/>
              <a:gd name="connsiteY21" fmla="*/ 773723 h 1132434"/>
              <a:gd name="connsiteX22" fmla="*/ 984738 w 3577252"/>
              <a:gd name="connsiteY22" fmla="*/ 834013 h 1132434"/>
              <a:gd name="connsiteX23" fmla="*/ 1034980 w 3577252"/>
              <a:gd name="connsiteY23" fmla="*/ 844062 h 1132434"/>
              <a:gd name="connsiteX24" fmla="*/ 1155560 w 3577252"/>
              <a:gd name="connsiteY24" fmla="*/ 864159 h 1132434"/>
              <a:gd name="connsiteX25" fmla="*/ 1185705 w 3577252"/>
              <a:gd name="connsiteY25" fmla="*/ 874207 h 1132434"/>
              <a:gd name="connsiteX26" fmla="*/ 1416817 w 3577252"/>
              <a:gd name="connsiteY26" fmla="*/ 884255 h 1132434"/>
              <a:gd name="connsiteX27" fmla="*/ 3044650 w 3577252"/>
              <a:gd name="connsiteY27" fmla="*/ 874207 h 1132434"/>
              <a:gd name="connsiteX28" fmla="*/ 3114989 w 3577252"/>
              <a:gd name="connsiteY28" fmla="*/ 894304 h 1132434"/>
              <a:gd name="connsiteX29" fmla="*/ 3215472 w 3577252"/>
              <a:gd name="connsiteY29" fmla="*/ 914400 h 1132434"/>
              <a:gd name="connsiteX30" fmla="*/ 3255666 w 3577252"/>
              <a:gd name="connsiteY30" fmla="*/ 934497 h 1132434"/>
              <a:gd name="connsiteX31" fmla="*/ 3285811 w 3577252"/>
              <a:gd name="connsiteY31" fmla="*/ 944545 h 1132434"/>
              <a:gd name="connsiteX32" fmla="*/ 3356149 w 3577252"/>
              <a:gd name="connsiteY32" fmla="*/ 974690 h 1132434"/>
              <a:gd name="connsiteX33" fmla="*/ 3426488 w 3577252"/>
              <a:gd name="connsiteY33" fmla="*/ 1024932 h 1132434"/>
              <a:gd name="connsiteX34" fmla="*/ 3486778 w 3577252"/>
              <a:gd name="connsiteY34" fmla="*/ 1065126 h 1132434"/>
              <a:gd name="connsiteX35" fmla="*/ 3526971 w 3577252"/>
              <a:gd name="connsiteY35" fmla="*/ 1115367 h 1132434"/>
              <a:gd name="connsiteX36" fmla="*/ 3577213 w 3577252"/>
              <a:gd name="connsiteY36" fmla="*/ 1115367 h 113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577252" h="1132434">
                <a:moveTo>
                  <a:pt x="0" y="30145"/>
                </a:moveTo>
                <a:cubicBezTo>
                  <a:pt x="6699" y="20097"/>
                  <a:pt x="8020" y="0"/>
                  <a:pt x="20097" y="0"/>
                </a:cubicBezTo>
                <a:cubicBezTo>
                  <a:pt x="30689" y="0"/>
                  <a:pt x="27235" y="19961"/>
                  <a:pt x="30145" y="30145"/>
                </a:cubicBezTo>
                <a:cubicBezTo>
                  <a:pt x="46366" y="86921"/>
                  <a:pt x="29695" y="54593"/>
                  <a:pt x="60290" y="100484"/>
                </a:cubicBezTo>
                <a:cubicBezTo>
                  <a:pt x="77948" y="153460"/>
                  <a:pt x="58667" y="110595"/>
                  <a:pt x="100483" y="160774"/>
                </a:cubicBezTo>
                <a:cubicBezTo>
                  <a:pt x="108214" y="170052"/>
                  <a:pt x="112501" y="181943"/>
                  <a:pt x="120580" y="190919"/>
                </a:cubicBezTo>
                <a:cubicBezTo>
                  <a:pt x="142762" y="215565"/>
                  <a:pt x="167473" y="237811"/>
                  <a:pt x="190919" y="261257"/>
                </a:cubicBezTo>
                <a:cubicBezTo>
                  <a:pt x="200968" y="271306"/>
                  <a:pt x="212538" y="280034"/>
                  <a:pt x="221064" y="291403"/>
                </a:cubicBezTo>
                <a:cubicBezTo>
                  <a:pt x="231112" y="304801"/>
                  <a:pt x="239367" y="319754"/>
                  <a:pt x="251209" y="331596"/>
                </a:cubicBezTo>
                <a:cubicBezTo>
                  <a:pt x="259748" y="340135"/>
                  <a:pt x="272378" y="343614"/>
                  <a:pt x="281354" y="351693"/>
                </a:cubicBezTo>
                <a:cubicBezTo>
                  <a:pt x="306000" y="373874"/>
                  <a:pt x="324103" y="403638"/>
                  <a:pt x="351692" y="422031"/>
                </a:cubicBezTo>
                <a:cubicBezTo>
                  <a:pt x="361740" y="428730"/>
                  <a:pt x="372559" y="434397"/>
                  <a:pt x="381837" y="442128"/>
                </a:cubicBezTo>
                <a:cubicBezTo>
                  <a:pt x="392754" y="451225"/>
                  <a:pt x="400418" y="464013"/>
                  <a:pt x="411982" y="472273"/>
                </a:cubicBezTo>
                <a:cubicBezTo>
                  <a:pt x="424171" y="480980"/>
                  <a:pt x="439473" y="484431"/>
                  <a:pt x="452176" y="492370"/>
                </a:cubicBezTo>
                <a:cubicBezTo>
                  <a:pt x="466378" y="501246"/>
                  <a:pt x="478971" y="512467"/>
                  <a:pt x="492369" y="522515"/>
                </a:cubicBezTo>
                <a:cubicBezTo>
                  <a:pt x="499068" y="535913"/>
                  <a:pt x="501874" y="552116"/>
                  <a:pt x="512466" y="562708"/>
                </a:cubicBezTo>
                <a:cubicBezTo>
                  <a:pt x="613988" y="664229"/>
                  <a:pt x="558802" y="593599"/>
                  <a:pt x="633046" y="643095"/>
                </a:cubicBezTo>
                <a:cubicBezTo>
                  <a:pt x="660915" y="661674"/>
                  <a:pt x="681657" y="692793"/>
                  <a:pt x="713433" y="703385"/>
                </a:cubicBezTo>
                <a:cubicBezTo>
                  <a:pt x="747254" y="714658"/>
                  <a:pt x="749003" y="713662"/>
                  <a:pt x="783771" y="733530"/>
                </a:cubicBezTo>
                <a:cubicBezTo>
                  <a:pt x="794256" y="739522"/>
                  <a:pt x="802816" y="748870"/>
                  <a:pt x="813916" y="753627"/>
                </a:cubicBezTo>
                <a:cubicBezTo>
                  <a:pt x="826610" y="759067"/>
                  <a:pt x="840831" y="759881"/>
                  <a:pt x="854110" y="763675"/>
                </a:cubicBezTo>
                <a:cubicBezTo>
                  <a:pt x="864294" y="766585"/>
                  <a:pt x="874207" y="770374"/>
                  <a:pt x="884255" y="773723"/>
                </a:cubicBezTo>
                <a:cubicBezTo>
                  <a:pt x="907191" y="789014"/>
                  <a:pt x="953836" y="823712"/>
                  <a:pt x="984738" y="834013"/>
                </a:cubicBezTo>
                <a:cubicBezTo>
                  <a:pt x="1000941" y="839414"/>
                  <a:pt x="1018161" y="841094"/>
                  <a:pt x="1034980" y="844062"/>
                </a:cubicBezTo>
                <a:cubicBezTo>
                  <a:pt x="1075108" y="851144"/>
                  <a:pt x="1116903" y="851274"/>
                  <a:pt x="1155560" y="864159"/>
                </a:cubicBezTo>
                <a:cubicBezTo>
                  <a:pt x="1165608" y="867508"/>
                  <a:pt x="1175144" y="873395"/>
                  <a:pt x="1185705" y="874207"/>
                </a:cubicBezTo>
                <a:cubicBezTo>
                  <a:pt x="1262588" y="880121"/>
                  <a:pt x="1339780" y="880906"/>
                  <a:pt x="1416817" y="884255"/>
                </a:cubicBezTo>
                <a:lnTo>
                  <a:pt x="3044650" y="874207"/>
                </a:lnTo>
                <a:cubicBezTo>
                  <a:pt x="3069034" y="874351"/>
                  <a:pt x="3091253" y="888719"/>
                  <a:pt x="3114989" y="894304"/>
                </a:cubicBezTo>
                <a:cubicBezTo>
                  <a:pt x="3148239" y="902127"/>
                  <a:pt x="3215472" y="914400"/>
                  <a:pt x="3215472" y="914400"/>
                </a:cubicBezTo>
                <a:cubicBezTo>
                  <a:pt x="3228870" y="921099"/>
                  <a:pt x="3241898" y="928596"/>
                  <a:pt x="3255666" y="934497"/>
                </a:cubicBezTo>
                <a:cubicBezTo>
                  <a:pt x="3265401" y="938669"/>
                  <a:pt x="3276337" y="939808"/>
                  <a:pt x="3285811" y="944545"/>
                </a:cubicBezTo>
                <a:cubicBezTo>
                  <a:pt x="3355205" y="979242"/>
                  <a:pt x="3272498" y="953778"/>
                  <a:pt x="3356149" y="974690"/>
                </a:cubicBezTo>
                <a:cubicBezTo>
                  <a:pt x="3443404" y="1018318"/>
                  <a:pt x="3353163" y="967901"/>
                  <a:pt x="3426488" y="1024932"/>
                </a:cubicBezTo>
                <a:cubicBezTo>
                  <a:pt x="3445553" y="1039761"/>
                  <a:pt x="3486778" y="1065126"/>
                  <a:pt x="3486778" y="1065126"/>
                </a:cubicBezTo>
                <a:cubicBezTo>
                  <a:pt x="3496849" y="1095339"/>
                  <a:pt x="3492341" y="1102381"/>
                  <a:pt x="3526971" y="1115367"/>
                </a:cubicBezTo>
                <a:cubicBezTo>
                  <a:pt x="3580498" y="1135439"/>
                  <a:pt x="3577213" y="1140658"/>
                  <a:pt x="3577213" y="1115367"/>
                </a:cubicBezTo>
              </a:path>
            </a:pathLst>
          </a:custGeom>
          <a:noFill/>
          <a:ln w="698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C0589CDB-B072-4687-BE17-BAC0A11436BF}"/>
              </a:ext>
            </a:extLst>
          </p:cNvPr>
          <p:cNvSpPr/>
          <p:nvPr/>
        </p:nvSpPr>
        <p:spPr>
          <a:xfrm>
            <a:off x="1205802" y="4802992"/>
            <a:ext cx="2964264" cy="1185825"/>
          </a:xfrm>
          <a:custGeom>
            <a:avLst/>
            <a:gdLst>
              <a:gd name="connsiteX0" fmla="*/ 2964264 w 2964264"/>
              <a:gd name="connsiteY0" fmla="*/ 1185825 h 1185825"/>
              <a:gd name="connsiteX1" fmla="*/ 2954215 w 2964264"/>
              <a:gd name="connsiteY1" fmla="*/ 1055197 h 1185825"/>
              <a:gd name="connsiteX2" fmla="*/ 2944167 w 2964264"/>
              <a:gd name="connsiteY2" fmla="*/ 1015003 h 1185825"/>
              <a:gd name="connsiteX3" fmla="*/ 2903973 w 2964264"/>
              <a:gd name="connsiteY3" fmla="*/ 954713 h 1185825"/>
              <a:gd name="connsiteX4" fmla="*/ 2873828 w 2964264"/>
              <a:gd name="connsiteY4" fmla="*/ 884375 h 1185825"/>
              <a:gd name="connsiteX5" fmla="*/ 2843683 w 2964264"/>
              <a:gd name="connsiteY5" fmla="*/ 824085 h 1185825"/>
              <a:gd name="connsiteX6" fmla="*/ 2813538 w 2964264"/>
              <a:gd name="connsiteY6" fmla="*/ 793940 h 1185825"/>
              <a:gd name="connsiteX7" fmla="*/ 2773345 w 2964264"/>
              <a:gd name="connsiteY7" fmla="*/ 713553 h 1185825"/>
              <a:gd name="connsiteX8" fmla="*/ 2743200 w 2964264"/>
              <a:gd name="connsiteY8" fmla="*/ 643214 h 1185825"/>
              <a:gd name="connsiteX9" fmla="*/ 2713055 w 2964264"/>
              <a:gd name="connsiteY9" fmla="*/ 613069 h 1185825"/>
              <a:gd name="connsiteX10" fmla="*/ 2632668 w 2964264"/>
              <a:gd name="connsiteY10" fmla="*/ 572876 h 1185825"/>
              <a:gd name="connsiteX11" fmla="*/ 2602523 w 2964264"/>
              <a:gd name="connsiteY11" fmla="*/ 542731 h 1185825"/>
              <a:gd name="connsiteX12" fmla="*/ 2542233 w 2964264"/>
              <a:gd name="connsiteY12" fmla="*/ 522634 h 1185825"/>
              <a:gd name="connsiteX13" fmla="*/ 2471894 w 2964264"/>
              <a:gd name="connsiteY13" fmla="*/ 492489 h 1185825"/>
              <a:gd name="connsiteX14" fmla="*/ 2401556 w 2964264"/>
              <a:gd name="connsiteY14" fmla="*/ 452296 h 1185825"/>
              <a:gd name="connsiteX15" fmla="*/ 2341266 w 2964264"/>
              <a:gd name="connsiteY15" fmla="*/ 442247 h 1185825"/>
              <a:gd name="connsiteX16" fmla="*/ 2280976 w 2964264"/>
              <a:gd name="connsiteY16" fmla="*/ 422151 h 1185825"/>
              <a:gd name="connsiteX17" fmla="*/ 2240782 w 2964264"/>
              <a:gd name="connsiteY17" fmla="*/ 392005 h 1185825"/>
              <a:gd name="connsiteX18" fmla="*/ 2210637 w 2964264"/>
              <a:gd name="connsiteY18" fmla="*/ 371909 h 1185825"/>
              <a:gd name="connsiteX19" fmla="*/ 2200589 w 2964264"/>
              <a:gd name="connsiteY19" fmla="*/ 341764 h 1185825"/>
              <a:gd name="connsiteX20" fmla="*/ 2140299 w 2964264"/>
              <a:gd name="connsiteY20" fmla="*/ 301570 h 1185825"/>
              <a:gd name="connsiteX21" fmla="*/ 2059912 w 2964264"/>
              <a:gd name="connsiteY21" fmla="*/ 261377 h 1185825"/>
              <a:gd name="connsiteX22" fmla="*/ 1989573 w 2964264"/>
              <a:gd name="connsiteY22" fmla="*/ 221183 h 1185825"/>
              <a:gd name="connsiteX23" fmla="*/ 1929283 w 2964264"/>
              <a:gd name="connsiteY23" fmla="*/ 201087 h 1185825"/>
              <a:gd name="connsiteX24" fmla="*/ 1698171 w 2964264"/>
              <a:gd name="connsiteY24" fmla="*/ 231232 h 1185825"/>
              <a:gd name="connsiteX25" fmla="*/ 1668026 w 2964264"/>
              <a:gd name="connsiteY25" fmla="*/ 261377 h 1185825"/>
              <a:gd name="connsiteX26" fmla="*/ 1617784 w 2964264"/>
              <a:gd name="connsiteY26" fmla="*/ 341764 h 1185825"/>
              <a:gd name="connsiteX27" fmla="*/ 1567543 w 2964264"/>
              <a:gd name="connsiteY27" fmla="*/ 412102 h 1185825"/>
              <a:gd name="connsiteX28" fmla="*/ 1507253 w 2964264"/>
              <a:gd name="connsiteY28" fmla="*/ 452296 h 1185825"/>
              <a:gd name="connsiteX29" fmla="*/ 1467059 w 2964264"/>
              <a:gd name="connsiteY29" fmla="*/ 492489 h 1185825"/>
              <a:gd name="connsiteX30" fmla="*/ 1386672 w 2964264"/>
              <a:gd name="connsiteY30" fmla="*/ 532682 h 1185825"/>
              <a:gd name="connsiteX31" fmla="*/ 1356527 w 2964264"/>
              <a:gd name="connsiteY31" fmla="*/ 552779 h 1185825"/>
              <a:gd name="connsiteX32" fmla="*/ 1296237 w 2964264"/>
              <a:gd name="connsiteY32" fmla="*/ 572876 h 1185825"/>
              <a:gd name="connsiteX33" fmla="*/ 1266092 w 2964264"/>
              <a:gd name="connsiteY33" fmla="*/ 582924 h 1185825"/>
              <a:gd name="connsiteX34" fmla="*/ 1185705 w 2964264"/>
              <a:gd name="connsiteY34" fmla="*/ 603021 h 1185825"/>
              <a:gd name="connsiteX35" fmla="*/ 1095270 w 2964264"/>
              <a:gd name="connsiteY35" fmla="*/ 592972 h 1185825"/>
              <a:gd name="connsiteX36" fmla="*/ 1055077 w 2964264"/>
              <a:gd name="connsiteY36" fmla="*/ 582924 h 1185825"/>
              <a:gd name="connsiteX37" fmla="*/ 994787 w 2964264"/>
              <a:gd name="connsiteY37" fmla="*/ 502537 h 1185825"/>
              <a:gd name="connsiteX38" fmla="*/ 934497 w 2964264"/>
              <a:gd name="connsiteY38" fmla="*/ 462344 h 1185825"/>
              <a:gd name="connsiteX39" fmla="*/ 874206 w 2964264"/>
              <a:gd name="connsiteY39" fmla="*/ 392005 h 1185825"/>
              <a:gd name="connsiteX40" fmla="*/ 823965 w 2964264"/>
              <a:gd name="connsiteY40" fmla="*/ 351812 h 1185825"/>
              <a:gd name="connsiteX41" fmla="*/ 783771 w 2964264"/>
              <a:gd name="connsiteY41" fmla="*/ 321667 h 1185825"/>
              <a:gd name="connsiteX42" fmla="*/ 713433 w 2964264"/>
              <a:gd name="connsiteY42" fmla="*/ 291522 h 1185825"/>
              <a:gd name="connsiteX43" fmla="*/ 612949 w 2964264"/>
              <a:gd name="connsiteY43" fmla="*/ 231232 h 1185825"/>
              <a:gd name="connsiteX44" fmla="*/ 572756 w 2964264"/>
              <a:gd name="connsiteY44" fmla="*/ 221183 h 1185825"/>
              <a:gd name="connsiteX45" fmla="*/ 462224 w 2964264"/>
              <a:gd name="connsiteY45" fmla="*/ 150845 h 1185825"/>
              <a:gd name="connsiteX46" fmla="*/ 371789 w 2964264"/>
              <a:gd name="connsiteY46" fmla="*/ 110652 h 1185825"/>
              <a:gd name="connsiteX47" fmla="*/ 271305 w 2964264"/>
              <a:gd name="connsiteY47" fmla="*/ 80507 h 1185825"/>
              <a:gd name="connsiteX48" fmla="*/ 231112 w 2964264"/>
              <a:gd name="connsiteY48" fmla="*/ 60410 h 1185825"/>
              <a:gd name="connsiteX49" fmla="*/ 150725 w 2964264"/>
              <a:gd name="connsiteY49" fmla="*/ 40313 h 1185825"/>
              <a:gd name="connsiteX50" fmla="*/ 120580 w 2964264"/>
              <a:gd name="connsiteY50" fmla="*/ 20216 h 1185825"/>
              <a:gd name="connsiteX51" fmla="*/ 80387 w 2964264"/>
              <a:gd name="connsiteY51" fmla="*/ 10168 h 1185825"/>
              <a:gd name="connsiteX52" fmla="*/ 0 w 2964264"/>
              <a:gd name="connsiteY52" fmla="*/ 120 h 11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964264" h="1185825">
                <a:moveTo>
                  <a:pt x="2964264" y="1185825"/>
                </a:moveTo>
                <a:cubicBezTo>
                  <a:pt x="2960914" y="1142282"/>
                  <a:pt x="2959318" y="1098569"/>
                  <a:pt x="2954215" y="1055197"/>
                </a:cubicBezTo>
                <a:cubicBezTo>
                  <a:pt x="2952601" y="1041481"/>
                  <a:pt x="2950343" y="1027355"/>
                  <a:pt x="2944167" y="1015003"/>
                </a:cubicBezTo>
                <a:cubicBezTo>
                  <a:pt x="2933365" y="993400"/>
                  <a:pt x="2903973" y="954713"/>
                  <a:pt x="2903973" y="954713"/>
                </a:cubicBezTo>
                <a:cubicBezTo>
                  <a:pt x="2880409" y="884018"/>
                  <a:pt x="2911078" y="971292"/>
                  <a:pt x="2873828" y="884375"/>
                </a:cubicBezTo>
                <a:cubicBezTo>
                  <a:pt x="2857832" y="847052"/>
                  <a:pt x="2872083" y="858164"/>
                  <a:pt x="2843683" y="824085"/>
                </a:cubicBezTo>
                <a:cubicBezTo>
                  <a:pt x="2834586" y="813168"/>
                  <a:pt x="2823586" y="803988"/>
                  <a:pt x="2813538" y="793940"/>
                </a:cubicBezTo>
                <a:cubicBezTo>
                  <a:pt x="2800140" y="767144"/>
                  <a:pt x="2780611" y="742617"/>
                  <a:pt x="2773345" y="713553"/>
                </a:cubicBezTo>
                <a:cubicBezTo>
                  <a:pt x="2763769" y="675246"/>
                  <a:pt x="2767984" y="672955"/>
                  <a:pt x="2743200" y="643214"/>
                </a:cubicBezTo>
                <a:cubicBezTo>
                  <a:pt x="2734103" y="632297"/>
                  <a:pt x="2725044" y="620698"/>
                  <a:pt x="2713055" y="613069"/>
                </a:cubicBezTo>
                <a:cubicBezTo>
                  <a:pt x="2687780" y="596985"/>
                  <a:pt x="2632668" y="572876"/>
                  <a:pt x="2632668" y="572876"/>
                </a:cubicBezTo>
                <a:cubicBezTo>
                  <a:pt x="2622620" y="562828"/>
                  <a:pt x="2614945" y="549632"/>
                  <a:pt x="2602523" y="542731"/>
                </a:cubicBezTo>
                <a:cubicBezTo>
                  <a:pt x="2584005" y="532443"/>
                  <a:pt x="2542233" y="522634"/>
                  <a:pt x="2542233" y="522634"/>
                </a:cubicBezTo>
                <a:cubicBezTo>
                  <a:pt x="2466552" y="472179"/>
                  <a:pt x="2562736" y="531421"/>
                  <a:pt x="2471894" y="492489"/>
                </a:cubicBezTo>
                <a:cubicBezTo>
                  <a:pt x="2414327" y="467818"/>
                  <a:pt x="2471105" y="473161"/>
                  <a:pt x="2401556" y="452296"/>
                </a:cubicBezTo>
                <a:cubicBezTo>
                  <a:pt x="2382041" y="446442"/>
                  <a:pt x="2361032" y="447188"/>
                  <a:pt x="2341266" y="442247"/>
                </a:cubicBezTo>
                <a:cubicBezTo>
                  <a:pt x="2320715" y="437109"/>
                  <a:pt x="2280976" y="422151"/>
                  <a:pt x="2280976" y="422151"/>
                </a:cubicBezTo>
                <a:cubicBezTo>
                  <a:pt x="2267578" y="412102"/>
                  <a:pt x="2254410" y="401739"/>
                  <a:pt x="2240782" y="392005"/>
                </a:cubicBezTo>
                <a:cubicBezTo>
                  <a:pt x="2230955" y="384986"/>
                  <a:pt x="2218181" y="381339"/>
                  <a:pt x="2210637" y="371909"/>
                </a:cubicBezTo>
                <a:cubicBezTo>
                  <a:pt x="2204020" y="363638"/>
                  <a:pt x="2206464" y="350577"/>
                  <a:pt x="2200589" y="341764"/>
                </a:cubicBezTo>
                <a:cubicBezTo>
                  <a:pt x="2179084" y="309506"/>
                  <a:pt x="2171903" y="312105"/>
                  <a:pt x="2140299" y="301570"/>
                </a:cubicBezTo>
                <a:cubicBezTo>
                  <a:pt x="2066239" y="246026"/>
                  <a:pt x="2135168" y="289598"/>
                  <a:pt x="2059912" y="261377"/>
                </a:cubicBezTo>
                <a:cubicBezTo>
                  <a:pt x="1931587" y="213255"/>
                  <a:pt x="2094530" y="267830"/>
                  <a:pt x="1989573" y="221183"/>
                </a:cubicBezTo>
                <a:cubicBezTo>
                  <a:pt x="1970215" y="212580"/>
                  <a:pt x="1929283" y="201087"/>
                  <a:pt x="1929283" y="201087"/>
                </a:cubicBezTo>
                <a:cubicBezTo>
                  <a:pt x="1857321" y="204874"/>
                  <a:pt x="1763887" y="184292"/>
                  <a:pt x="1698171" y="231232"/>
                </a:cubicBezTo>
                <a:cubicBezTo>
                  <a:pt x="1686607" y="239492"/>
                  <a:pt x="1678074" y="251329"/>
                  <a:pt x="1668026" y="261377"/>
                </a:cubicBezTo>
                <a:cubicBezTo>
                  <a:pt x="1645417" y="329207"/>
                  <a:pt x="1676297" y="248144"/>
                  <a:pt x="1617784" y="341764"/>
                </a:cubicBezTo>
                <a:cubicBezTo>
                  <a:pt x="1580337" y="401679"/>
                  <a:pt x="1653521" y="343319"/>
                  <a:pt x="1567543" y="412102"/>
                </a:cubicBezTo>
                <a:cubicBezTo>
                  <a:pt x="1548682" y="427191"/>
                  <a:pt x="1524332" y="435217"/>
                  <a:pt x="1507253" y="452296"/>
                </a:cubicBezTo>
                <a:cubicBezTo>
                  <a:pt x="1493855" y="465694"/>
                  <a:pt x="1482015" y="480857"/>
                  <a:pt x="1467059" y="492489"/>
                </a:cubicBezTo>
                <a:cubicBezTo>
                  <a:pt x="1431463" y="520174"/>
                  <a:pt x="1422477" y="520747"/>
                  <a:pt x="1386672" y="532682"/>
                </a:cubicBezTo>
                <a:cubicBezTo>
                  <a:pt x="1376624" y="539381"/>
                  <a:pt x="1367563" y="547874"/>
                  <a:pt x="1356527" y="552779"/>
                </a:cubicBezTo>
                <a:cubicBezTo>
                  <a:pt x="1337169" y="561383"/>
                  <a:pt x="1316334" y="566177"/>
                  <a:pt x="1296237" y="572876"/>
                </a:cubicBezTo>
                <a:cubicBezTo>
                  <a:pt x="1286189" y="576225"/>
                  <a:pt x="1276368" y="580355"/>
                  <a:pt x="1266092" y="582924"/>
                </a:cubicBezTo>
                <a:lnTo>
                  <a:pt x="1185705" y="603021"/>
                </a:lnTo>
                <a:cubicBezTo>
                  <a:pt x="1155560" y="599671"/>
                  <a:pt x="1125248" y="597584"/>
                  <a:pt x="1095270" y="592972"/>
                </a:cubicBezTo>
                <a:cubicBezTo>
                  <a:pt x="1081621" y="590872"/>
                  <a:pt x="1065342" y="592162"/>
                  <a:pt x="1055077" y="582924"/>
                </a:cubicBezTo>
                <a:cubicBezTo>
                  <a:pt x="1030181" y="560517"/>
                  <a:pt x="1022656" y="521116"/>
                  <a:pt x="994787" y="502537"/>
                </a:cubicBezTo>
                <a:lnTo>
                  <a:pt x="934497" y="462344"/>
                </a:lnTo>
                <a:cubicBezTo>
                  <a:pt x="895242" y="383836"/>
                  <a:pt x="939429" y="457229"/>
                  <a:pt x="874206" y="392005"/>
                </a:cubicBezTo>
                <a:cubicBezTo>
                  <a:pt x="828756" y="346554"/>
                  <a:pt x="882651" y="371373"/>
                  <a:pt x="823965" y="351812"/>
                </a:cubicBezTo>
                <a:cubicBezTo>
                  <a:pt x="810567" y="341764"/>
                  <a:pt x="797973" y="330543"/>
                  <a:pt x="783771" y="321667"/>
                </a:cubicBezTo>
                <a:cubicBezTo>
                  <a:pt x="755387" y="303927"/>
                  <a:pt x="742739" y="301290"/>
                  <a:pt x="713433" y="291522"/>
                </a:cubicBezTo>
                <a:cubicBezTo>
                  <a:pt x="683382" y="271488"/>
                  <a:pt x="648263" y="244475"/>
                  <a:pt x="612949" y="231232"/>
                </a:cubicBezTo>
                <a:cubicBezTo>
                  <a:pt x="600018" y="226383"/>
                  <a:pt x="586154" y="224533"/>
                  <a:pt x="572756" y="221183"/>
                </a:cubicBezTo>
                <a:cubicBezTo>
                  <a:pt x="510387" y="158814"/>
                  <a:pt x="578596" y="220668"/>
                  <a:pt x="462224" y="150845"/>
                </a:cubicBezTo>
                <a:cubicBezTo>
                  <a:pt x="400140" y="113595"/>
                  <a:pt x="430929" y="125437"/>
                  <a:pt x="371789" y="110652"/>
                </a:cubicBezTo>
                <a:cubicBezTo>
                  <a:pt x="308104" y="68194"/>
                  <a:pt x="380730" y="110350"/>
                  <a:pt x="271305" y="80507"/>
                </a:cubicBezTo>
                <a:cubicBezTo>
                  <a:pt x="256854" y="76566"/>
                  <a:pt x="245322" y="65147"/>
                  <a:pt x="231112" y="60410"/>
                </a:cubicBezTo>
                <a:cubicBezTo>
                  <a:pt x="204909" y="51676"/>
                  <a:pt x="150725" y="40313"/>
                  <a:pt x="150725" y="40313"/>
                </a:cubicBezTo>
                <a:cubicBezTo>
                  <a:pt x="140677" y="33614"/>
                  <a:pt x="131680" y="24973"/>
                  <a:pt x="120580" y="20216"/>
                </a:cubicBezTo>
                <a:cubicBezTo>
                  <a:pt x="107887" y="14776"/>
                  <a:pt x="93868" y="13164"/>
                  <a:pt x="80387" y="10168"/>
                </a:cubicBezTo>
                <a:cubicBezTo>
                  <a:pt x="26302" y="-1851"/>
                  <a:pt x="43688" y="120"/>
                  <a:pt x="0" y="120"/>
                </a:cubicBezTo>
              </a:path>
            </a:pathLst>
          </a:custGeom>
          <a:noFill/>
          <a:ln w="57150">
            <a:solidFill>
              <a:srgbClr val="0066FF">
                <a:alpha val="9764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AFD2C19-3BE7-471D-9BDE-96CA42CC4118}"/>
              </a:ext>
            </a:extLst>
          </p:cNvPr>
          <p:cNvCxnSpPr>
            <a:cxnSpLocks/>
          </p:cNvCxnSpPr>
          <p:nvPr/>
        </p:nvCxnSpPr>
        <p:spPr>
          <a:xfrm>
            <a:off x="7845798" y="1280166"/>
            <a:ext cx="410275" cy="1247057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D261814A-423C-43DA-9A60-45CAA0B70825}"/>
              </a:ext>
            </a:extLst>
          </p:cNvPr>
          <p:cNvSpPr/>
          <p:nvPr/>
        </p:nvSpPr>
        <p:spPr>
          <a:xfrm rot="19311886">
            <a:off x="6199833" y="248381"/>
            <a:ext cx="180871" cy="185894"/>
          </a:xfrm>
          <a:prstGeom prst="triangl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F47E932-AB0F-4730-8E4C-2247923FA466}"/>
              </a:ext>
            </a:extLst>
          </p:cNvPr>
          <p:cNvSpPr txBox="1"/>
          <p:nvPr/>
        </p:nvSpPr>
        <p:spPr>
          <a:xfrm>
            <a:off x="7370247" y="871402"/>
            <a:ext cx="1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solidFill>
                  <a:srgbClr val="0066FF"/>
                </a:solidFill>
              </a:rPr>
              <a:t>Hagneck</a:t>
            </a:r>
            <a:r>
              <a:rPr lang="de-CH" dirty="0">
                <a:solidFill>
                  <a:srgbClr val="0066FF"/>
                </a:solidFill>
              </a:rPr>
              <a:t>-K.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DE6E8FE-C6A8-4140-8181-23AD5BCEB4BF}"/>
              </a:ext>
            </a:extLst>
          </p:cNvPr>
          <p:cNvSpPr txBox="1"/>
          <p:nvPr/>
        </p:nvSpPr>
        <p:spPr>
          <a:xfrm>
            <a:off x="1672897" y="910834"/>
            <a:ext cx="1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solidFill>
                  <a:srgbClr val="0066FF"/>
                </a:solidFill>
              </a:rPr>
              <a:t>Zihl</a:t>
            </a:r>
            <a:endParaRPr lang="de-CH" dirty="0">
              <a:solidFill>
                <a:srgbClr val="0066FF"/>
              </a:solidFill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9B7AFD89-8069-4C86-9221-1EB0390D8EC4}"/>
              </a:ext>
            </a:extLst>
          </p:cNvPr>
          <p:cNvSpPr txBox="1"/>
          <p:nvPr/>
        </p:nvSpPr>
        <p:spPr>
          <a:xfrm>
            <a:off x="3400407" y="4921448"/>
            <a:ext cx="131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66FF"/>
                </a:solidFill>
              </a:rPr>
              <a:t>Broye</a:t>
            </a:r>
          </a:p>
        </p:txBody>
      </p: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406E70CB-E27B-43A0-B108-C8ABC98A37BA}"/>
              </a:ext>
            </a:extLst>
          </p:cNvPr>
          <p:cNvCxnSpPr>
            <a:cxnSpLocks/>
          </p:cNvCxnSpPr>
          <p:nvPr/>
        </p:nvCxnSpPr>
        <p:spPr>
          <a:xfrm flipH="1">
            <a:off x="3254686" y="4418851"/>
            <a:ext cx="2203139" cy="606589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C95423ED-AAA5-4818-AB20-5E63294C0EDC}"/>
              </a:ext>
            </a:extLst>
          </p:cNvPr>
          <p:cNvCxnSpPr>
            <a:cxnSpLocks/>
          </p:cNvCxnSpPr>
          <p:nvPr/>
        </p:nvCxnSpPr>
        <p:spPr>
          <a:xfrm flipH="1">
            <a:off x="4635638" y="3977666"/>
            <a:ext cx="95484" cy="678442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D9817384-D55F-4FDE-85E8-9143C7FFA012}"/>
              </a:ext>
            </a:extLst>
          </p:cNvPr>
          <p:cNvCxnSpPr>
            <a:cxnSpLocks/>
            <a:endCxn id="8" idx="38"/>
          </p:cNvCxnSpPr>
          <p:nvPr/>
        </p:nvCxnSpPr>
        <p:spPr>
          <a:xfrm flipV="1">
            <a:off x="2105479" y="5265336"/>
            <a:ext cx="34820" cy="404420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9F4824FC-00E4-4455-B837-7B64A5F55D50}"/>
              </a:ext>
            </a:extLst>
          </p:cNvPr>
          <p:cNvCxnSpPr>
            <a:cxnSpLocks/>
          </p:cNvCxnSpPr>
          <p:nvPr/>
        </p:nvCxnSpPr>
        <p:spPr>
          <a:xfrm flipH="1">
            <a:off x="5457825" y="3617561"/>
            <a:ext cx="1571625" cy="801290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1A9B4D73-7C3B-4F1E-8E7E-84AABDC6F6DA}"/>
              </a:ext>
            </a:extLst>
          </p:cNvPr>
          <p:cNvCxnSpPr>
            <a:cxnSpLocks/>
          </p:cNvCxnSpPr>
          <p:nvPr/>
        </p:nvCxnSpPr>
        <p:spPr>
          <a:xfrm flipH="1" flipV="1">
            <a:off x="7370247" y="3047251"/>
            <a:ext cx="320848" cy="156415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DA0916A1-6BAB-46D2-B7EB-5582DA326ED3}"/>
              </a:ext>
            </a:extLst>
          </p:cNvPr>
          <p:cNvCxnSpPr>
            <a:cxnSpLocks/>
          </p:cNvCxnSpPr>
          <p:nvPr/>
        </p:nvCxnSpPr>
        <p:spPr>
          <a:xfrm flipV="1">
            <a:off x="7029450" y="3049190"/>
            <a:ext cx="340797" cy="568371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feld 243">
            <a:extLst>
              <a:ext uri="{FF2B5EF4-FFF2-40B4-BE49-F238E27FC236}">
                <a16:creationId xmlns:a16="http://schemas.microsoft.com/office/drawing/2014/main" id="{8AB22540-E47B-42EC-B1A2-861A510CF116}"/>
              </a:ext>
            </a:extLst>
          </p:cNvPr>
          <p:cNvSpPr txBox="1"/>
          <p:nvPr/>
        </p:nvSpPr>
        <p:spPr>
          <a:xfrm>
            <a:off x="2190750" y="3752389"/>
            <a:ext cx="80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BE 1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71A4CFC6-6253-417F-B381-2FA34BB9EB88}"/>
              </a:ext>
            </a:extLst>
          </p:cNvPr>
          <p:cNvSpPr txBox="1"/>
          <p:nvPr/>
        </p:nvSpPr>
        <p:spPr>
          <a:xfrm>
            <a:off x="5270993" y="4921448"/>
            <a:ext cx="80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FR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6F639C23-0DAB-41BD-9225-952F7CAB4B29}"/>
              </a:ext>
            </a:extLst>
          </p:cNvPr>
          <p:cNvSpPr txBox="1"/>
          <p:nvPr/>
        </p:nvSpPr>
        <p:spPr>
          <a:xfrm>
            <a:off x="1094673" y="5431612"/>
            <a:ext cx="80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VD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20CFB0A7-6D3B-4053-88F0-E3ACD040E2B8}"/>
              </a:ext>
            </a:extLst>
          </p:cNvPr>
          <p:cNvSpPr txBox="1"/>
          <p:nvPr/>
        </p:nvSpPr>
        <p:spPr>
          <a:xfrm>
            <a:off x="6290268" y="2479713"/>
            <a:ext cx="80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BE 2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462B22A4-B502-4E9C-AF4C-10D7C9ABBE89}"/>
              </a:ext>
            </a:extLst>
          </p:cNvPr>
          <p:cNvSpPr txBox="1"/>
          <p:nvPr/>
        </p:nvSpPr>
        <p:spPr>
          <a:xfrm>
            <a:off x="911670" y="1209459"/>
            <a:ext cx="80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67156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244C1FC-528D-42E9-922C-BEA89B34D529}"/>
              </a:ext>
            </a:extLst>
          </p:cNvPr>
          <p:cNvGrpSpPr/>
          <p:nvPr/>
        </p:nvGrpSpPr>
        <p:grpSpPr>
          <a:xfrm>
            <a:off x="652458" y="360455"/>
            <a:ext cx="10887075" cy="5325144"/>
            <a:chOff x="652458" y="360455"/>
            <a:chExt cx="10887075" cy="5325144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B6B522A5-6528-4BD6-A008-206E8A96D81B}"/>
                </a:ext>
              </a:extLst>
            </p:cNvPr>
            <p:cNvSpPr txBox="1"/>
            <p:nvPr/>
          </p:nvSpPr>
          <p:spPr>
            <a:xfrm>
              <a:off x="652458" y="1018577"/>
              <a:ext cx="1088707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CH" sz="5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Herausforderungen zur </a:t>
              </a:r>
              <a:br>
                <a:rPr lang="de-CH" sz="5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</a:br>
              <a:r>
                <a:rPr lang="de-CH" sz="5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Stärkung der Ertragssicherheit 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DAE94C31-AE2F-4F42-BD38-191CE0F1F5EA}"/>
                </a:ext>
              </a:extLst>
            </p:cNvPr>
            <p:cNvSpPr txBox="1"/>
            <p:nvPr/>
          </p:nvSpPr>
          <p:spPr>
            <a:xfrm>
              <a:off x="3780965" y="3721087"/>
              <a:ext cx="4630059" cy="1964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CH" sz="2800" dirty="0"/>
                <a:t>Lokale Terrainabsenkungen</a:t>
              </a:r>
            </a:p>
            <a:p>
              <a:pPr algn="ctr">
                <a:lnSpc>
                  <a:spcPct val="150000"/>
                </a:lnSpc>
              </a:pPr>
              <a:r>
                <a:rPr lang="de-CH" sz="2800" dirty="0"/>
                <a:t>Hitze/Trockenheit</a:t>
              </a:r>
              <a:br>
                <a:rPr lang="de-CH" sz="2800" dirty="0"/>
              </a:br>
              <a:r>
                <a:rPr lang="de-CH" sz="2800" dirty="0"/>
                <a:t>Pflanzenschutz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251A39C-1A05-4F1F-A99D-ACE6B7610345}"/>
                </a:ext>
              </a:extLst>
            </p:cNvPr>
            <p:cNvSpPr txBox="1"/>
            <p:nvPr/>
          </p:nvSpPr>
          <p:spPr>
            <a:xfrm>
              <a:off x="5100410" y="360455"/>
              <a:ext cx="1991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dirty="0">
                  <a:solidFill>
                    <a:schemeClr val="bg1">
                      <a:lumMod val="50000"/>
                    </a:schemeClr>
                  </a:solidFill>
                </a:rPr>
                <a:t>Teil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2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0195614-2392-44BB-9EFF-777F97C72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37" t="28633" r="23590" b="14455"/>
          <a:stretch/>
        </p:blipFill>
        <p:spPr>
          <a:xfrm>
            <a:off x="774274" y="620212"/>
            <a:ext cx="10214221" cy="617393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FC7DC13-86D0-4A66-9CD0-2B86F18078BA}"/>
              </a:ext>
            </a:extLst>
          </p:cNvPr>
          <p:cNvSpPr txBox="1"/>
          <p:nvPr/>
        </p:nvSpPr>
        <p:spPr>
          <a:xfrm>
            <a:off x="0" y="0"/>
            <a:ext cx="1218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Bodenabsenkung im Grossen Moos seit 1920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55ED8F1-A3AA-4F0B-8CDF-524AC6A53A32}"/>
              </a:ext>
            </a:extLst>
          </p:cNvPr>
          <p:cNvSpPr txBox="1"/>
          <p:nvPr/>
        </p:nvSpPr>
        <p:spPr>
          <a:xfrm>
            <a:off x="3014802" y="6440629"/>
            <a:ext cx="62094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000" dirty="0"/>
              <a:t>Je röter desto mehr abgesenkt (0 – 2.5 m in 100 Jahren)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580834-56AF-4155-AA74-6DD53A197F3D}"/>
              </a:ext>
            </a:extLst>
          </p:cNvPr>
          <p:cNvSpPr txBox="1"/>
          <p:nvPr/>
        </p:nvSpPr>
        <p:spPr>
          <a:xfrm>
            <a:off x="774274" y="6424810"/>
            <a:ext cx="134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2">
                    <a:lumMod val="50000"/>
                  </a:schemeClr>
                </a:solidFill>
              </a:rPr>
              <a:t>PAC, 2020</a:t>
            </a:r>
          </a:p>
        </p:txBody>
      </p:sp>
    </p:spTree>
    <p:extLst>
      <p:ext uri="{BB962C8B-B14F-4D97-AF65-F5344CB8AC3E}">
        <p14:creationId xmlns:p14="http://schemas.microsoft.com/office/powerpoint/2010/main" val="48816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9B7356E-420C-4568-9838-C1294766F303}"/>
              </a:ext>
            </a:extLst>
          </p:cNvPr>
          <p:cNvSpPr txBox="1"/>
          <p:nvPr/>
        </p:nvSpPr>
        <p:spPr>
          <a:xfrm>
            <a:off x="0" y="535005"/>
            <a:ext cx="1218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Handlungsachse Boden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C2A91D1-C245-4C6A-A6A1-C3429F49FE12}"/>
              </a:ext>
            </a:extLst>
          </p:cNvPr>
          <p:cNvGrpSpPr/>
          <p:nvPr/>
        </p:nvGrpSpPr>
        <p:grpSpPr>
          <a:xfrm>
            <a:off x="2758868" y="2473322"/>
            <a:ext cx="6501825" cy="3203342"/>
            <a:chOff x="2758868" y="2473322"/>
            <a:chExt cx="6501825" cy="3203342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8FB286E4-5894-4308-A659-4E65100561A1}"/>
                </a:ext>
              </a:extLst>
            </p:cNvPr>
            <p:cNvSpPr txBox="1"/>
            <p:nvPr/>
          </p:nvSpPr>
          <p:spPr>
            <a:xfrm>
              <a:off x="2758868" y="2473322"/>
              <a:ext cx="6332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dirty="0">
                  <a:latin typeface="+mj-lt"/>
                </a:rPr>
                <a:t>Bauaushub zur lokalen Terrainanpassung von FFF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7E3F5F62-BDE2-4F11-B691-051F4D8D6CF8}"/>
                </a:ext>
              </a:extLst>
            </p:cNvPr>
            <p:cNvSpPr txBox="1"/>
            <p:nvPr/>
          </p:nvSpPr>
          <p:spPr>
            <a:xfrm>
              <a:off x="2825709" y="3593012"/>
              <a:ext cx="6332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dirty="0">
                  <a:latin typeface="+mj-lt"/>
                </a:rPr>
                <a:t>Staatlicher Bodenschutz </a:t>
              </a:r>
              <a:r>
                <a:rPr lang="de-CH" sz="2400" dirty="0" err="1">
                  <a:latin typeface="+mj-lt"/>
                </a:rPr>
                <a:t>ent«ideologisieren</a:t>
              </a:r>
              <a:r>
                <a:rPr lang="de-CH" sz="2400" dirty="0">
                  <a:latin typeface="+mj-lt"/>
                </a:rPr>
                <a:t>» und </a:t>
              </a:r>
              <a:r>
                <a:rPr lang="de-CH" sz="2400" dirty="0" err="1">
                  <a:latin typeface="+mj-lt"/>
                </a:rPr>
                <a:t>ent«akademisieren</a:t>
              </a:r>
              <a:r>
                <a:rPr lang="de-CH" sz="2400" dirty="0">
                  <a:latin typeface="+mj-lt"/>
                </a:rPr>
                <a:t>»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E68B95C-C280-42F0-AF45-B9A7E1638598}"/>
                </a:ext>
              </a:extLst>
            </p:cNvPr>
            <p:cNvSpPr txBox="1"/>
            <p:nvPr/>
          </p:nvSpPr>
          <p:spPr>
            <a:xfrm>
              <a:off x="2928259" y="5214999"/>
              <a:ext cx="6332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dirty="0">
                  <a:latin typeface="+mj-lt"/>
                </a:rPr>
                <a:t>Verbesserung von Fruchtfolgen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448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4445" t="8518" r="22592" b="10330"/>
          <a:stretch/>
        </p:blipFill>
        <p:spPr>
          <a:xfrm>
            <a:off x="1876044" y="718476"/>
            <a:ext cx="8434867" cy="611528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D23C0EC-80C9-4556-A856-245424B30B37}"/>
              </a:ext>
            </a:extLst>
          </p:cNvPr>
          <p:cNvSpPr txBox="1"/>
          <p:nvPr/>
        </p:nvSpPr>
        <p:spPr>
          <a:xfrm>
            <a:off x="0" y="242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Handlungsachse Wasser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2F681B-7623-4E0A-A3D8-EF0F88CDC01F}"/>
              </a:ext>
            </a:extLst>
          </p:cNvPr>
          <p:cNvSpPr txBox="1"/>
          <p:nvPr/>
        </p:nvSpPr>
        <p:spPr>
          <a:xfrm>
            <a:off x="235009" y="2375731"/>
            <a:ext cx="1576941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dirty="0"/>
              <a:t>Wasserbezug ab Seen und Hauptkanälen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FB8923-2215-4C8B-B1B9-84CAC23C2A5C}"/>
              </a:ext>
            </a:extLst>
          </p:cNvPr>
          <p:cNvSpPr txBox="1"/>
          <p:nvPr/>
        </p:nvSpPr>
        <p:spPr>
          <a:xfrm>
            <a:off x="10310911" y="2375731"/>
            <a:ext cx="6097424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CH" dirty="0"/>
              <a:t>Sonnenenergie-</a:t>
            </a:r>
          </a:p>
          <a:p>
            <a:pPr>
              <a:lnSpc>
                <a:spcPct val="150000"/>
              </a:lnSpc>
            </a:pPr>
            <a:r>
              <a:rPr lang="de-CH" dirty="0"/>
              <a:t>betriebene Druck-</a:t>
            </a:r>
          </a:p>
          <a:p>
            <a:pPr>
              <a:lnSpc>
                <a:spcPct val="150000"/>
              </a:lnSpc>
            </a:pPr>
            <a:r>
              <a:rPr lang="de-CH" dirty="0" err="1"/>
              <a:t>leitungen</a:t>
            </a:r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09196EB-EE77-42FA-B9CC-B263F7B6B6F2}"/>
              </a:ext>
            </a:extLst>
          </p:cNvPr>
          <p:cNvSpPr txBox="1"/>
          <p:nvPr/>
        </p:nvSpPr>
        <p:spPr>
          <a:xfrm>
            <a:off x="10310911" y="5434589"/>
            <a:ext cx="1661746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CH" dirty="0"/>
              <a:t>Wasser für Feuchtbiotope</a:t>
            </a:r>
          </a:p>
        </p:txBody>
      </p:sp>
    </p:spTree>
    <p:extLst>
      <p:ext uri="{BB962C8B-B14F-4D97-AF65-F5344CB8AC3E}">
        <p14:creationId xmlns:p14="http://schemas.microsoft.com/office/powerpoint/2010/main" val="691080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BF8B970D-C96B-4760-9864-073319396396}"/>
              </a:ext>
            </a:extLst>
          </p:cNvPr>
          <p:cNvSpPr txBox="1"/>
          <p:nvPr/>
        </p:nvSpPr>
        <p:spPr>
          <a:xfrm>
            <a:off x="0" y="4771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Handlungsachse Politik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27946A-B29C-4D0F-BD8F-718CA02EA5FC}"/>
              </a:ext>
            </a:extLst>
          </p:cNvPr>
          <p:cNvSpPr txBox="1"/>
          <p:nvPr/>
        </p:nvSpPr>
        <p:spPr>
          <a:xfrm>
            <a:off x="3519243" y="2546763"/>
            <a:ext cx="5153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latin typeface="+mj-lt"/>
              </a:rPr>
              <a:t>Priorisierung der Nutzungsinteressen</a:t>
            </a:r>
          </a:p>
          <a:p>
            <a:pPr algn="ctr"/>
            <a:r>
              <a:rPr lang="de-CH" sz="2400" dirty="0">
                <a:latin typeface="+mj-lt"/>
              </a:rPr>
              <a:t>in der Raumplanung</a:t>
            </a:r>
            <a:br>
              <a:rPr lang="de-CH" sz="2400" dirty="0">
                <a:latin typeface="+mj-lt"/>
              </a:rPr>
            </a:br>
            <a:br>
              <a:rPr lang="de-CH" sz="2400" dirty="0">
                <a:latin typeface="+mj-lt"/>
              </a:rPr>
            </a:br>
            <a:br>
              <a:rPr lang="de-CH" sz="2400" dirty="0">
                <a:latin typeface="+mj-lt"/>
              </a:rPr>
            </a:br>
            <a:r>
              <a:rPr lang="de-CH" sz="2400" dirty="0">
                <a:latin typeface="+mj-lt"/>
              </a:rPr>
              <a:t>Umsetzung des Verfassungsartikels «Ernährungssicherheit»</a:t>
            </a:r>
          </a:p>
        </p:txBody>
      </p:sp>
    </p:spTree>
    <p:extLst>
      <p:ext uri="{BB962C8B-B14F-4D97-AF65-F5344CB8AC3E}">
        <p14:creationId xmlns:p14="http://schemas.microsoft.com/office/powerpoint/2010/main" val="2767525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DFA5988-F974-416A-860E-2731192069CE}"/>
              </a:ext>
            </a:extLst>
          </p:cNvPr>
          <p:cNvSpPr txBox="1"/>
          <p:nvPr/>
        </p:nvSpPr>
        <p:spPr>
          <a:xfrm>
            <a:off x="0" y="251209"/>
            <a:ext cx="12192000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Aussagen zum Mitnehmen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311FBC5-0C51-450C-88B5-7D155ED4E3F6}"/>
              </a:ext>
            </a:extLst>
          </p:cNvPr>
          <p:cNvSpPr txBox="1"/>
          <p:nvPr/>
        </p:nvSpPr>
        <p:spPr>
          <a:xfrm>
            <a:off x="1740038" y="2117992"/>
            <a:ext cx="9564356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e-CH" sz="2400" dirty="0"/>
              <a:t>  </a:t>
            </a:r>
            <a:r>
              <a:rPr lang="de-CH" sz="2800" dirty="0"/>
              <a:t>DSL = Vorranggebiet für die nationale Ernährungssicherung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e-CH" sz="2800" dirty="0"/>
              <a:t>  Ackerbau und Pflanzenzucht erst seit 6’000 Jahren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e-CH" sz="2800" dirty="0"/>
              <a:t>  Wetterextreme erfordern Anpassungen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e-CH" sz="2800" dirty="0"/>
              <a:t>  Stärkung der Ernährungssicherheit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18992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BCD1D97-A704-405E-98BE-E69952C649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r="248" b="12674"/>
          <a:stretch/>
        </p:blipFill>
        <p:spPr>
          <a:xfrm>
            <a:off x="331595" y="0"/>
            <a:ext cx="11725339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F27649E-8D25-419A-B019-C76B79FAE92E}"/>
              </a:ext>
            </a:extLst>
          </p:cNvPr>
          <p:cNvSpPr txBox="1"/>
          <p:nvPr/>
        </p:nvSpPr>
        <p:spPr>
          <a:xfrm>
            <a:off x="2989802" y="3210448"/>
            <a:ext cx="689233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Vielen Dank für die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74017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1215048C-B895-425A-9A44-1E976F82C6AC}"/>
              </a:ext>
            </a:extLst>
          </p:cNvPr>
          <p:cNvGrpSpPr/>
          <p:nvPr/>
        </p:nvGrpSpPr>
        <p:grpSpPr>
          <a:xfrm>
            <a:off x="0" y="0"/>
            <a:ext cx="12184508" cy="6858000"/>
            <a:chOff x="0" y="0"/>
            <a:chExt cx="12184508" cy="6858000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BB48EE56-90D5-465F-A5AB-B9246AA1015A}"/>
                </a:ext>
              </a:extLst>
            </p:cNvPr>
            <p:cNvGrpSpPr/>
            <p:nvPr/>
          </p:nvGrpSpPr>
          <p:grpSpPr>
            <a:xfrm>
              <a:off x="0" y="0"/>
              <a:ext cx="12184508" cy="6858000"/>
              <a:chOff x="0" y="0"/>
              <a:chExt cx="12184508" cy="6858000"/>
            </a:xfrm>
          </p:grpSpPr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89619064-D7BE-4751-A1B4-3225D962E0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358" t="22639" r="12239" b="7917"/>
              <a:stretch/>
            </p:blipFill>
            <p:spPr>
              <a:xfrm>
                <a:off x="0" y="0"/>
                <a:ext cx="12184508" cy="6858000"/>
              </a:xfrm>
              <a:prstGeom prst="rect">
                <a:avLst/>
              </a:prstGeom>
            </p:spPr>
          </p:pic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871CA760-A2E0-4E55-982F-F5199E1A3215}"/>
                  </a:ext>
                </a:extLst>
              </p:cNvPr>
              <p:cNvSpPr/>
              <p:nvPr/>
            </p:nvSpPr>
            <p:spPr>
              <a:xfrm>
                <a:off x="5767802" y="2681286"/>
                <a:ext cx="99597" cy="9048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241CFDEA-956D-4499-8863-3ED43A40DF91}"/>
                  </a:ext>
                </a:extLst>
              </p:cNvPr>
              <p:cNvSpPr txBox="1"/>
              <p:nvPr/>
            </p:nvSpPr>
            <p:spPr>
              <a:xfrm>
                <a:off x="152400" y="161925"/>
                <a:ext cx="5114926" cy="107721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CH" sz="3600" b="1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Erweitertes Drei-Seen-Land</a:t>
                </a:r>
                <a:br>
                  <a:rPr lang="de-CH" sz="3600" b="1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</a:br>
                <a:r>
                  <a:rPr lang="de-CH" sz="2800" b="1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463 EWG in 5 Kantonen</a:t>
                </a:r>
                <a:endParaRPr lang="de-CH" sz="36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27D69059-EA2C-4DD0-8ADF-B4554C65E8FD}"/>
                  </a:ext>
                </a:extLst>
              </p:cNvPr>
              <p:cNvSpPr txBox="1"/>
              <p:nvPr/>
            </p:nvSpPr>
            <p:spPr>
              <a:xfrm>
                <a:off x="8210549" y="5462738"/>
                <a:ext cx="3638551" cy="9233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de-CH" dirty="0"/>
              </a:p>
              <a:p>
                <a:r>
                  <a:rPr lang="de-CH" dirty="0"/>
                  <a:t>Ausdehnung des Rhonegletschers in das Einzugsgebiet von Aare-Rhein</a:t>
                </a:r>
              </a:p>
            </p:txBody>
          </p: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1CCC5EEE-F46F-4156-A20A-A9E24FFC817F}"/>
                  </a:ext>
                </a:extLst>
              </p:cNvPr>
              <p:cNvSpPr txBox="1"/>
              <p:nvPr/>
            </p:nvSpPr>
            <p:spPr>
              <a:xfrm>
                <a:off x="4429926" y="6469492"/>
                <a:ext cx="15144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600" dirty="0">
                    <a:highlight>
                      <a:srgbClr val="00FF00"/>
                    </a:highlight>
                  </a:rPr>
                  <a:t>Mont </a:t>
                </a:r>
                <a:r>
                  <a:rPr lang="de-CH" sz="1600" dirty="0" err="1">
                    <a:highlight>
                      <a:srgbClr val="00FF00"/>
                    </a:highlight>
                  </a:rPr>
                  <a:t>Pèlerin</a:t>
                </a:r>
                <a:endParaRPr lang="de-CH" sz="1600" dirty="0">
                  <a:highlight>
                    <a:srgbClr val="00FF00"/>
                  </a:highlight>
                </a:endParaRPr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95AEC374-DA2F-487E-B184-AFE6815D5051}"/>
                  </a:ext>
                </a:extLst>
              </p:cNvPr>
              <p:cNvSpPr txBox="1"/>
              <p:nvPr/>
            </p:nvSpPr>
            <p:spPr>
              <a:xfrm>
                <a:off x="1195388" y="4740859"/>
                <a:ext cx="15144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600" dirty="0" err="1">
                    <a:solidFill>
                      <a:schemeClr val="accent1">
                        <a:lumMod val="50000"/>
                      </a:schemeClr>
                    </a:solidFill>
                    <a:highlight>
                      <a:srgbClr val="00FF00"/>
                    </a:highlight>
                  </a:rPr>
                  <a:t>Mormont</a:t>
                </a:r>
                <a:endParaRPr lang="de-CH" sz="1600" dirty="0">
                  <a:solidFill>
                    <a:schemeClr val="accent1">
                      <a:lumMod val="50000"/>
                    </a:schemeClr>
                  </a:solidFill>
                  <a:highlight>
                    <a:srgbClr val="00FF00"/>
                  </a:highlight>
                </a:endParaRPr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7184C544-1060-4379-8A4C-D69E57DC349D}"/>
                  </a:ext>
                </a:extLst>
              </p:cNvPr>
              <p:cNvSpPr/>
              <p:nvPr/>
            </p:nvSpPr>
            <p:spPr>
              <a:xfrm>
                <a:off x="6042455" y="3967162"/>
                <a:ext cx="99597" cy="9048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8ED36F7F-493A-4984-BF61-1AA0370A41A1}"/>
                  </a:ext>
                </a:extLst>
              </p:cNvPr>
              <p:cNvSpPr/>
              <p:nvPr/>
            </p:nvSpPr>
            <p:spPr>
              <a:xfrm>
                <a:off x="4188826" y="6396156"/>
                <a:ext cx="99597" cy="9048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B9E24EE4-EF8B-4597-A2FE-6653D78168D4}"/>
                  </a:ext>
                </a:extLst>
              </p:cNvPr>
              <p:cNvSpPr/>
              <p:nvPr/>
            </p:nvSpPr>
            <p:spPr>
              <a:xfrm>
                <a:off x="2306066" y="4864892"/>
                <a:ext cx="99597" cy="9048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0D79C8F0-6E4F-43D0-A9CB-BC1AFDDEB09B}"/>
                  </a:ext>
                </a:extLst>
              </p:cNvPr>
              <p:cNvSpPr txBox="1"/>
              <p:nvPr/>
            </p:nvSpPr>
            <p:spPr>
              <a:xfrm>
                <a:off x="5659698" y="4099797"/>
                <a:ext cx="11083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600" dirty="0">
                    <a:highlight>
                      <a:srgbClr val="00FF00"/>
                    </a:highlight>
                  </a:rPr>
                  <a:t>Fribourg</a:t>
                </a:r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8253ED75-ADA3-4FBB-BEAB-43714A578DB3}"/>
                  </a:ext>
                </a:extLst>
              </p:cNvPr>
              <p:cNvSpPr/>
              <p:nvPr/>
            </p:nvSpPr>
            <p:spPr>
              <a:xfrm>
                <a:off x="8946771" y="471932"/>
                <a:ext cx="99597" cy="9048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C7B3C34A-3627-4EBD-AD24-650810535448}"/>
                  </a:ext>
                </a:extLst>
              </p:cNvPr>
              <p:cNvSpPr txBox="1"/>
              <p:nvPr/>
            </p:nvSpPr>
            <p:spPr>
              <a:xfrm>
                <a:off x="9236868" y="267890"/>
                <a:ext cx="12345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600" dirty="0">
                    <a:highlight>
                      <a:srgbClr val="00FF00"/>
                    </a:highlight>
                  </a:rPr>
                  <a:t>Wangen </a:t>
                </a:r>
                <a:r>
                  <a:rPr lang="de-CH" sz="1600" dirty="0" err="1">
                    <a:highlight>
                      <a:srgbClr val="00FF00"/>
                    </a:highlight>
                  </a:rPr>
                  <a:t>a.A</a:t>
                </a:r>
                <a:r>
                  <a:rPr lang="de-CH" sz="1600" dirty="0">
                    <a:highlight>
                      <a:srgbClr val="00FF00"/>
                    </a:highlight>
                  </a:rPr>
                  <a:t>.</a:t>
                </a:r>
              </a:p>
            </p:txBody>
          </p: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E2407E1F-0585-4216-84F2-1FF186982C81}"/>
                </a:ext>
              </a:extLst>
            </p:cNvPr>
            <p:cNvSpPr txBox="1"/>
            <p:nvPr/>
          </p:nvSpPr>
          <p:spPr>
            <a:xfrm>
              <a:off x="5870402" y="2388898"/>
              <a:ext cx="686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highlight>
                    <a:srgbClr val="00FF00"/>
                  </a:highlight>
                </a:rPr>
                <a:t>Mont </a:t>
              </a:r>
              <a:r>
                <a:rPr lang="de-CH" sz="1600" dirty="0" err="1">
                  <a:highlight>
                    <a:srgbClr val="00FF00"/>
                  </a:highlight>
                </a:rPr>
                <a:t>Vully</a:t>
              </a:r>
              <a:endParaRPr lang="de-CH" sz="1600" dirty="0">
                <a:highlight>
                  <a:srgbClr val="00FF00"/>
                </a:highlight>
              </a:endParaRPr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A7EA9955-5762-4716-9E1C-55DCA8A0E737}"/>
                </a:ext>
              </a:extLst>
            </p:cNvPr>
            <p:cNvCxnSpPr>
              <a:cxnSpLocks/>
            </p:cNvCxnSpPr>
            <p:nvPr/>
          </p:nvCxnSpPr>
          <p:spPr>
            <a:xfrm>
              <a:off x="8324579" y="5674999"/>
              <a:ext cx="328247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037BA985-E54E-4A4F-AA75-5AA0FFC2623A}"/>
              </a:ext>
            </a:extLst>
          </p:cNvPr>
          <p:cNvCxnSpPr>
            <a:cxnSpLocks/>
          </p:cNvCxnSpPr>
          <p:nvPr/>
        </p:nvCxnSpPr>
        <p:spPr>
          <a:xfrm flipV="1">
            <a:off x="2351134" y="4942328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80FA102-1C7B-4A3C-AB41-6D300F6D47EA}"/>
              </a:ext>
            </a:extLst>
          </p:cNvPr>
          <p:cNvCxnSpPr>
            <a:cxnSpLocks/>
          </p:cNvCxnSpPr>
          <p:nvPr/>
        </p:nvCxnSpPr>
        <p:spPr>
          <a:xfrm flipV="1">
            <a:off x="2551077" y="5022385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F01EF11-CF8B-4CE1-8211-C43E7C15F4AF}"/>
              </a:ext>
            </a:extLst>
          </p:cNvPr>
          <p:cNvCxnSpPr>
            <a:cxnSpLocks/>
          </p:cNvCxnSpPr>
          <p:nvPr/>
        </p:nvCxnSpPr>
        <p:spPr>
          <a:xfrm flipV="1">
            <a:off x="2735372" y="5134442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049A586-01D6-4D0B-906D-443DCE914264}"/>
              </a:ext>
            </a:extLst>
          </p:cNvPr>
          <p:cNvCxnSpPr>
            <a:cxnSpLocks/>
          </p:cNvCxnSpPr>
          <p:nvPr/>
        </p:nvCxnSpPr>
        <p:spPr>
          <a:xfrm flipV="1">
            <a:off x="2885975" y="5254842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A6EFEF79-BC14-4100-9E12-C2FA1661C663}"/>
              </a:ext>
            </a:extLst>
          </p:cNvPr>
          <p:cNvCxnSpPr>
            <a:cxnSpLocks/>
          </p:cNvCxnSpPr>
          <p:nvPr/>
        </p:nvCxnSpPr>
        <p:spPr>
          <a:xfrm flipV="1">
            <a:off x="3055537" y="5399528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CC08D09-6249-4B6C-A06B-4868194E7F68}"/>
              </a:ext>
            </a:extLst>
          </p:cNvPr>
          <p:cNvCxnSpPr>
            <a:cxnSpLocks/>
          </p:cNvCxnSpPr>
          <p:nvPr/>
        </p:nvCxnSpPr>
        <p:spPr>
          <a:xfrm flipV="1">
            <a:off x="3207937" y="5559642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BF8EA5B-1767-4CEF-9408-61B60E898820}"/>
              </a:ext>
            </a:extLst>
          </p:cNvPr>
          <p:cNvCxnSpPr>
            <a:cxnSpLocks/>
          </p:cNvCxnSpPr>
          <p:nvPr/>
        </p:nvCxnSpPr>
        <p:spPr>
          <a:xfrm flipV="1">
            <a:off x="3360337" y="5704328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3680CBD6-D49D-4EDA-9A08-23B28255EC71}"/>
              </a:ext>
            </a:extLst>
          </p:cNvPr>
          <p:cNvCxnSpPr>
            <a:cxnSpLocks/>
          </p:cNvCxnSpPr>
          <p:nvPr/>
        </p:nvCxnSpPr>
        <p:spPr>
          <a:xfrm flipV="1">
            <a:off x="3508178" y="5864442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F4C8D236-F222-463F-B3F3-9E1A6C24A778}"/>
              </a:ext>
            </a:extLst>
          </p:cNvPr>
          <p:cNvCxnSpPr>
            <a:cxnSpLocks/>
          </p:cNvCxnSpPr>
          <p:nvPr/>
        </p:nvCxnSpPr>
        <p:spPr>
          <a:xfrm flipV="1">
            <a:off x="3826935" y="6164875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E45A4589-1A3D-440D-A384-BE197FBD3169}"/>
              </a:ext>
            </a:extLst>
          </p:cNvPr>
          <p:cNvCxnSpPr>
            <a:cxnSpLocks/>
          </p:cNvCxnSpPr>
          <p:nvPr/>
        </p:nvCxnSpPr>
        <p:spPr>
          <a:xfrm flipV="1">
            <a:off x="4008455" y="6338962"/>
            <a:ext cx="96819" cy="1352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AEB264BD-663A-4DAD-8DAF-0380C362D1DF}"/>
              </a:ext>
            </a:extLst>
          </p:cNvPr>
          <p:cNvCxnSpPr>
            <a:cxnSpLocks/>
          </p:cNvCxnSpPr>
          <p:nvPr/>
        </p:nvCxnSpPr>
        <p:spPr>
          <a:xfrm flipV="1">
            <a:off x="4156350" y="6410201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EEB6794-3513-4DBB-ABDB-78F93842C8B2}"/>
              </a:ext>
            </a:extLst>
          </p:cNvPr>
          <p:cNvCxnSpPr>
            <a:cxnSpLocks/>
          </p:cNvCxnSpPr>
          <p:nvPr/>
        </p:nvCxnSpPr>
        <p:spPr>
          <a:xfrm flipV="1">
            <a:off x="3660578" y="6016842"/>
            <a:ext cx="109057" cy="1601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28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D8EE901-E5A6-4293-9252-3732970064A2}"/>
              </a:ext>
            </a:extLst>
          </p:cNvPr>
          <p:cNvSpPr txBox="1"/>
          <p:nvPr/>
        </p:nvSpPr>
        <p:spPr>
          <a:xfrm>
            <a:off x="837487" y="1040525"/>
            <a:ext cx="10374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i="1" dirty="0">
                <a:latin typeface="+mj-lt"/>
              </a:rPr>
              <a:t>Extensivierung des besten landeseigenen Produktionsgebietes wäre dumm und verantwortungslos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0E9B686-28DA-447A-A28B-0009E5F32B39}"/>
              </a:ext>
            </a:extLst>
          </p:cNvPr>
          <p:cNvSpPr txBox="1"/>
          <p:nvPr/>
        </p:nvSpPr>
        <p:spPr>
          <a:xfrm>
            <a:off x="4724400" y="304260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/>
              <a:t>Begründung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E3F48C-4926-4A04-98B3-97F37A089541}"/>
              </a:ext>
            </a:extLst>
          </p:cNvPr>
          <p:cNvSpPr txBox="1"/>
          <p:nvPr/>
        </p:nvSpPr>
        <p:spPr>
          <a:xfrm>
            <a:off x="3843649" y="4119436"/>
            <a:ext cx="45047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2400" dirty="0">
                <a:solidFill>
                  <a:schemeClr val="accent1">
                    <a:lumMod val="75000"/>
                  </a:schemeClr>
                </a:solidFill>
              </a:rPr>
              <a:t>Weitere Bevölkerungszunahme</a:t>
            </a:r>
          </a:p>
          <a:p>
            <a:pPr algn="ctr">
              <a:lnSpc>
                <a:spcPct val="150000"/>
              </a:lnSpc>
            </a:pPr>
            <a:r>
              <a:rPr lang="de-CH" sz="2400" dirty="0">
                <a:solidFill>
                  <a:schemeClr val="accent1">
                    <a:lumMod val="75000"/>
                  </a:schemeClr>
                </a:solidFill>
              </a:rPr>
              <a:t>Zunehmende Wetterextreme</a:t>
            </a:r>
          </a:p>
          <a:p>
            <a:pPr algn="ctr">
              <a:lnSpc>
                <a:spcPct val="150000"/>
              </a:lnSpc>
            </a:pPr>
            <a:r>
              <a:rPr lang="de-CH" sz="2400" dirty="0">
                <a:solidFill>
                  <a:schemeClr val="accent1">
                    <a:lumMod val="75000"/>
                  </a:schemeClr>
                </a:solidFill>
              </a:rPr>
              <a:t>Primat der Menschen</a:t>
            </a:r>
            <a:br>
              <a:rPr lang="de-CH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dirty="0">
                <a:solidFill>
                  <a:schemeClr val="accent1">
                    <a:lumMod val="75000"/>
                  </a:schemeClr>
                </a:solidFill>
              </a:rPr>
              <a:t>Kostet viel BFF</a:t>
            </a:r>
          </a:p>
          <a:p>
            <a:pPr algn="ctr"/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1D3F1B-FA9A-4FDD-9783-5659F6A2D4D1}"/>
              </a:ext>
            </a:extLst>
          </p:cNvPr>
          <p:cNvSpPr txBox="1"/>
          <p:nvPr/>
        </p:nvSpPr>
        <p:spPr>
          <a:xfrm>
            <a:off x="5100415" y="339674"/>
            <a:ext cx="199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chemeClr val="bg1">
                    <a:lumMod val="50000"/>
                  </a:schemeClr>
                </a:solidFill>
              </a:rPr>
              <a:t>Teil 1</a:t>
            </a:r>
          </a:p>
        </p:txBody>
      </p:sp>
    </p:spTree>
    <p:extLst>
      <p:ext uri="{BB962C8B-B14F-4D97-AF65-F5344CB8AC3E}">
        <p14:creationId xmlns:p14="http://schemas.microsoft.com/office/powerpoint/2010/main" val="245230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D5957A5-2B66-4FD5-B4E0-00D167390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6" t="17638" r="11406" b="5695"/>
          <a:stretch/>
        </p:blipFill>
        <p:spPr>
          <a:xfrm>
            <a:off x="1295401" y="1181100"/>
            <a:ext cx="9410700" cy="52578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0180CA-78FD-4024-8ABC-02D59C771646}"/>
              </a:ext>
            </a:extLst>
          </p:cNvPr>
          <p:cNvSpPr txBox="1"/>
          <p:nvPr/>
        </p:nvSpPr>
        <p:spPr>
          <a:xfrm>
            <a:off x="3195587" y="356455"/>
            <a:ext cx="660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Weltweite Bevölkerungsentwicklung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38DEAD6-C50A-4FC7-BA2E-CEAFB33A57CD}"/>
              </a:ext>
            </a:extLst>
          </p:cNvPr>
          <p:cNvSpPr txBox="1"/>
          <p:nvPr/>
        </p:nvSpPr>
        <p:spPr>
          <a:xfrm>
            <a:off x="8143874" y="6023401"/>
            <a:ext cx="1285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Geburt</a:t>
            </a:r>
            <a:br>
              <a:rPr lang="de-CH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CH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Christus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70E98F7-EAC1-4ED9-BFA2-FAB156EF7C79}"/>
              </a:ext>
            </a:extLst>
          </p:cNvPr>
          <p:cNvCxnSpPr/>
          <p:nvPr/>
        </p:nvCxnSpPr>
        <p:spPr>
          <a:xfrm>
            <a:off x="3369578" y="1346346"/>
            <a:ext cx="67195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D9AA43FC-D284-4499-A369-9B97204B7E02}"/>
              </a:ext>
            </a:extLst>
          </p:cNvPr>
          <p:cNvSpPr/>
          <p:nvPr/>
        </p:nvSpPr>
        <p:spPr>
          <a:xfrm>
            <a:off x="9800092" y="1228949"/>
            <a:ext cx="240702" cy="2347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8E55E9-BDCB-479D-A2E5-9C4BAF7B59FA}"/>
              </a:ext>
            </a:extLst>
          </p:cNvPr>
          <p:cNvSpPr txBox="1"/>
          <p:nvPr/>
        </p:nvSpPr>
        <p:spPr>
          <a:xfrm>
            <a:off x="10040794" y="1115511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rgbClr val="FF0000"/>
                </a:solidFill>
              </a:rPr>
              <a:t>8 Mia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44E6DA52-3846-42FB-9AE1-71E6BB67F1DE}"/>
              </a:ext>
            </a:extLst>
          </p:cNvPr>
          <p:cNvCxnSpPr>
            <a:cxnSpLocks/>
          </p:cNvCxnSpPr>
          <p:nvPr/>
        </p:nvCxnSpPr>
        <p:spPr>
          <a:xfrm flipV="1">
            <a:off x="9957452" y="535056"/>
            <a:ext cx="131708" cy="50659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86DDCD4-5943-41E0-B44E-07B1E89A9B93}"/>
              </a:ext>
            </a:extLst>
          </p:cNvPr>
          <p:cNvCxnSpPr>
            <a:cxnSpLocks/>
          </p:cNvCxnSpPr>
          <p:nvPr/>
        </p:nvCxnSpPr>
        <p:spPr>
          <a:xfrm flipV="1">
            <a:off x="9893096" y="1041648"/>
            <a:ext cx="64356" cy="304698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992807E-DE03-40C4-A954-31495B256958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9844088" y="1228949"/>
            <a:ext cx="76355" cy="53317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9A759B2D-172B-414E-AB57-43A22AC6DBCB}"/>
              </a:ext>
            </a:extLst>
          </p:cNvPr>
          <p:cNvSpPr txBox="1"/>
          <p:nvPr/>
        </p:nvSpPr>
        <p:spPr>
          <a:xfrm>
            <a:off x="10089160" y="183539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rgbClr val="FF0000"/>
                </a:solidFill>
              </a:rPr>
              <a:t>10 ?</a:t>
            </a:r>
          </a:p>
        </p:txBody>
      </p:sp>
    </p:spTree>
    <p:extLst>
      <p:ext uri="{BB962C8B-B14F-4D97-AF65-F5344CB8AC3E}">
        <p14:creationId xmlns:p14="http://schemas.microsoft.com/office/powerpoint/2010/main" val="392696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FF6479-445C-4EAD-A2D7-1EA5F419A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4" t="18333" r="16954" b="7499"/>
          <a:stretch/>
        </p:blipFill>
        <p:spPr>
          <a:xfrm>
            <a:off x="1651334" y="109942"/>
            <a:ext cx="10267949" cy="663811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0481F83-F3FF-4F31-A7E4-ED0FCDCC236D}"/>
              </a:ext>
            </a:extLst>
          </p:cNvPr>
          <p:cNvSpPr txBox="1"/>
          <p:nvPr/>
        </p:nvSpPr>
        <p:spPr>
          <a:xfrm>
            <a:off x="172133" y="174698"/>
            <a:ext cx="582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Raumbeanspruchung Mensch </a:t>
            </a:r>
            <a:r>
              <a:rPr lang="de-CH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198’000 ha versiegelter Boden</a:t>
            </a:r>
            <a:endParaRPr lang="de-CH" sz="3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8053B3-5646-4103-985D-12F72454708F}"/>
              </a:ext>
            </a:extLst>
          </p:cNvPr>
          <p:cNvSpPr txBox="1"/>
          <p:nvPr/>
        </p:nvSpPr>
        <p:spPr>
          <a:xfrm>
            <a:off x="172133" y="5870895"/>
            <a:ext cx="2779776" cy="877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600" dirty="0" err="1"/>
              <a:t>Birdlife</a:t>
            </a:r>
            <a:r>
              <a:rPr lang="de-CH" sz="1600" dirty="0"/>
              <a:t>, </a:t>
            </a:r>
            <a:r>
              <a:rPr lang="de-CH" sz="1600" dirty="0" err="1"/>
              <a:t>wwf</a:t>
            </a:r>
            <a:r>
              <a:rPr lang="de-CH" sz="1600" dirty="0"/>
              <a:t> und Pro Natura</a:t>
            </a:r>
          </a:p>
          <a:p>
            <a:r>
              <a:rPr lang="de-CH" sz="1600" dirty="0"/>
              <a:t>wirken von Zürich, Genf und Basel auf das Drei-Seen-Land</a:t>
            </a:r>
            <a:br>
              <a:rPr lang="de-CH" sz="1600" dirty="0"/>
            </a:br>
            <a:r>
              <a:rPr lang="de-CH" sz="100" dirty="0"/>
              <a:t>.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321217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48D0B498-8094-453B-8391-F55C6CC8D62B}"/>
              </a:ext>
            </a:extLst>
          </p:cNvPr>
          <p:cNvSpPr txBox="1"/>
          <p:nvPr/>
        </p:nvSpPr>
        <p:spPr>
          <a:xfrm>
            <a:off x="85725" y="184808"/>
            <a:ext cx="121920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Westliches Mittelland = Ernährungskammer Schweiz</a:t>
            </a:r>
            <a:br>
              <a:rPr lang="de-CH" sz="1600" dirty="0">
                <a:latin typeface="+mj-lt"/>
              </a:rPr>
            </a:br>
            <a:endParaRPr lang="de-CH" sz="1600" dirty="0">
              <a:latin typeface="+mj-lt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DD2A92B-B8F3-417F-BF79-9837B6E3C96C}"/>
              </a:ext>
            </a:extLst>
          </p:cNvPr>
          <p:cNvGrpSpPr/>
          <p:nvPr/>
        </p:nvGrpSpPr>
        <p:grpSpPr>
          <a:xfrm>
            <a:off x="823913" y="968128"/>
            <a:ext cx="10544174" cy="5835703"/>
            <a:chOff x="823913" y="968128"/>
            <a:chExt cx="10544174" cy="583570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3B69FF97-E7D8-49AC-B328-F7FE98B553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913" y="968128"/>
              <a:ext cx="10544174" cy="5398261"/>
              <a:chOff x="1409353" y="1164230"/>
              <a:chExt cx="9130670" cy="4674595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CE1126FA-8096-4A88-8688-B4A3489E7488}"/>
                  </a:ext>
                </a:extLst>
              </p:cNvPr>
              <p:cNvGrpSpPr/>
              <p:nvPr/>
            </p:nvGrpSpPr>
            <p:grpSpPr>
              <a:xfrm>
                <a:off x="1409353" y="1164230"/>
                <a:ext cx="9130670" cy="4674595"/>
                <a:chOff x="1409353" y="1164228"/>
                <a:chExt cx="9130670" cy="4674595"/>
              </a:xfrm>
            </p:grpSpPr>
            <p:pic>
              <p:nvPicPr>
                <p:cNvPr id="20" name="Bild 2">
                  <a:extLst>
                    <a:ext uri="{FF2B5EF4-FFF2-40B4-BE49-F238E27FC236}">
                      <a16:creationId xmlns:a16="http://schemas.microsoft.com/office/drawing/2014/main" id="{62098D53-C707-42E3-9A8D-8B1093D5E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43" t="8747" r="3199" b="21968"/>
                <a:stretch/>
              </p:blipFill>
              <p:spPr bwMode="auto">
                <a:xfrm>
                  <a:off x="1409353" y="1164228"/>
                  <a:ext cx="9130670" cy="46745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C9B2AE0E-7712-4960-B674-6159BE5A7F1A}"/>
                    </a:ext>
                  </a:extLst>
                </p:cNvPr>
                <p:cNvSpPr/>
                <p:nvPr/>
              </p:nvSpPr>
              <p:spPr>
                <a:xfrm rot="335101">
                  <a:off x="2581823" y="2826885"/>
                  <a:ext cx="2227811" cy="1953491"/>
                </a:xfrm>
                <a:custGeom>
                  <a:avLst/>
                  <a:gdLst>
                    <a:gd name="connsiteX0" fmla="*/ 312 w 2861949"/>
                    <a:gd name="connsiteY0" fmla="*/ 2144683 h 2211185"/>
                    <a:gd name="connsiteX1" fmla="*/ 25251 w 2861949"/>
                    <a:gd name="connsiteY1" fmla="*/ 2186247 h 2211185"/>
                    <a:gd name="connsiteX2" fmla="*/ 50189 w 2861949"/>
                    <a:gd name="connsiteY2" fmla="*/ 2194560 h 2211185"/>
                    <a:gd name="connsiteX3" fmla="*/ 75127 w 2861949"/>
                    <a:gd name="connsiteY3" fmla="*/ 2211185 h 2211185"/>
                    <a:gd name="connsiteX4" fmla="*/ 125003 w 2861949"/>
                    <a:gd name="connsiteY4" fmla="*/ 2194560 h 2211185"/>
                    <a:gd name="connsiteX5" fmla="*/ 191505 w 2861949"/>
                    <a:gd name="connsiteY5" fmla="*/ 2144683 h 2211185"/>
                    <a:gd name="connsiteX6" fmla="*/ 216443 w 2861949"/>
                    <a:gd name="connsiteY6" fmla="*/ 2136370 h 2211185"/>
                    <a:gd name="connsiteX7" fmla="*/ 282945 w 2861949"/>
                    <a:gd name="connsiteY7" fmla="*/ 2103120 h 2211185"/>
                    <a:gd name="connsiteX8" fmla="*/ 341134 w 2861949"/>
                    <a:gd name="connsiteY8" fmla="*/ 2069869 h 2211185"/>
                    <a:gd name="connsiteX9" fmla="*/ 399323 w 2861949"/>
                    <a:gd name="connsiteY9" fmla="*/ 2036618 h 2211185"/>
                    <a:gd name="connsiteX10" fmla="*/ 424262 w 2861949"/>
                    <a:gd name="connsiteY10" fmla="*/ 2019992 h 2211185"/>
                    <a:gd name="connsiteX11" fmla="*/ 499076 w 2861949"/>
                    <a:gd name="connsiteY11" fmla="*/ 2003367 h 2211185"/>
                    <a:gd name="connsiteX12" fmla="*/ 532327 w 2861949"/>
                    <a:gd name="connsiteY12" fmla="*/ 1986741 h 2211185"/>
                    <a:gd name="connsiteX13" fmla="*/ 598829 w 2861949"/>
                    <a:gd name="connsiteY13" fmla="*/ 1978429 h 2211185"/>
                    <a:gd name="connsiteX14" fmla="*/ 623767 w 2861949"/>
                    <a:gd name="connsiteY14" fmla="*/ 1970116 h 2211185"/>
                    <a:gd name="connsiteX15" fmla="*/ 814960 w 2861949"/>
                    <a:gd name="connsiteY15" fmla="*/ 1978429 h 2211185"/>
                    <a:gd name="connsiteX16" fmla="*/ 906400 w 2861949"/>
                    <a:gd name="connsiteY16" fmla="*/ 2028305 h 2211185"/>
                    <a:gd name="connsiteX17" fmla="*/ 947963 w 2861949"/>
                    <a:gd name="connsiteY17" fmla="*/ 2036618 h 2211185"/>
                    <a:gd name="connsiteX18" fmla="*/ 989527 w 2861949"/>
                    <a:gd name="connsiteY18" fmla="*/ 2069869 h 2211185"/>
                    <a:gd name="connsiteX19" fmla="*/ 1047716 w 2861949"/>
                    <a:gd name="connsiteY19" fmla="*/ 2103120 h 2211185"/>
                    <a:gd name="connsiteX20" fmla="*/ 1139156 w 2861949"/>
                    <a:gd name="connsiteY20" fmla="*/ 2128058 h 2211185"/>
                    <a:gd name="connsiteX21" fmla="*/ 1155782 w 2861949"/>
                    <a:gd name="connsiteY21" fmla="*/ 1995054 h 2211185"/>
                    <a:gd name="connsiteX22" fmla="*/ 1197345 w 2861949"/>
                    <a:gd name="connsiteY22" fmla="*/ 1936865 h 2211185"/>
                    <a:gd name="connsiteX23" fmla="*/ 1230596 w 2861949"/>
                    <a:gd name="connsiteY23" fmla="*/ 1870363 h 2211185"/>
                    <a:gd name="connsiteX24" fmla="*/ 1297098 w 2861949"/>
                    <a:gd name="connsiteY24" fmla="*/ 1795549 h 2211185"/>
                    <a:gd name="connsiteX25" fmla="*/ 1338662 w 2861949"/>
                    <a:gd name="connsiteY25" fmla="*/ 1762298 h 2211185"/>
                    <a:gd name="connsiteX26" fmla="*/ 1413476 w 2861949"/>
                    <a:gd name="connsiteY26" fmla="*/ 1712421 h 2211185"/>
                    <a:gd name="connsiteX27" fmla="*/ 1430102 w 2861949"/>
                    <a:gd name="connsiteY27" fmla="*/ 1695796 h 2211185"/>
                    <a:gd name="connsiteX28" fmla="*/ 1446727 w 2861949"/>
                    <a:gd name="connsiteY28" fmla="*/ 1670858 h 2211185"/>
                    <a:gd name="connsiteX29" fmla="*/ 1471665 w 2861949"/>
                    <a:gd name="connsiteY29" fmla="*/ 1662545 h 2211185"/>
                    <a:gd name="connsiteX30" fmla="*/ 1496603 w 2861949"/>
                    <a:gd name="connsiteY30" fmla="*/ 1637607 h 2211185"/>
                    <a:gd name="connsiteX31" fmla="*/ 1546480 w 2861949"/>
                    <a:gd name="connsiteY31" fmla="*/ 1612669 h 2211185"/>
                    <a:gd name="connsiteX32" fmla="*/ 1588043 w 2861949"/>
                    <a:gd name="connsiteY32" fmla="*/ 1562792 h 2211185"/>
                    <a:gd name="connsiteX33" fmla="*/ 1654545 w 2861949"/>
                    <a:gd name="connsiteY33" fmla="*/ 1512916 h 2211185"/>
                    <a:gd name="connsiteX34" fmla="*/ 1687796 w 2861949"/>
                    <a:gd name="connsiteY34" fmla="*/ 1496290 h 2211185"/>
                    <a:gd name="connsiteX35" fmla="*/ 1737672 w 2861949"/>
                    <a:gd name="connsiteY35" fmla="*/ 1463040 h 2211185"/>
                    <a:gd name="connsiteX36" fmla="*/ 1770923 w 2861949"/>
                    <a:gd name="connsiteY36" fmla="*/ 1446414 h 2211185"/>
                    <a:gd name="connsiteX37" fmla="*/ 1845738 w 2861949"/>
                    <a:gd name="connsiteY37" fmla="*/ 1371600 h 2211185"/>
                    <a:gd name="connsiteX38" fmla="*/ 1870676 w 2861949"/>
                    <a:gd name="connsiteY38" fmla="*/ 1346661 h 2211185"/>
                    <a:gd name="connsiteX39" fmla="*/ 1903927 w 2861949"/>
                    <a:gd name="connsiteY39" fmla="*/ 1330036 h 2211185"/>
                    <a:gd name="connsiteX40" fmla="*/ 1945491 w 2861949"/>
                    <a:gd name="connsiteY40" fmla="*/ 1280160 h 2211185"/>
                    <a:gd name="connsiteX41" fmla="*/ 1987054 w 2861949"/>
                    <a:gd name="connsiteY41" fmla="*/ 1255221 h 2211185"/>
                    <a:gd name="connsiteX42" fmla="*/ 2028618 w 2861949"/>
                    <a:gd name="connsiteY42" fmla="*/ 1221970 h 2211185"/>
                    <a:gd name="connsiteX43" fmla="*/ 2078494 w 2861949"/>
                    <a:gd name="connsiteY43" fmla="*/ 1188720 h 2211185"/>
                    <a:gd name="connsiteX44" fmla="*/ 2144996 w 2861949"/>
                    <a:gd name="connsiteY44" fmla="*/ 1105592 h 2211185"/>
                    <a:gd name="connsiteX45" fmla="*/ 2178247 w 2861949"/>
                    <a:gd name="connsiteY45" fmla="*/ 1080654 h 2211185"/>
                    <a:gd name="connsiteX46" fmla="*/ 2219811 w 2861949"/>
                    <a:gd name="connsiteY46" fmla="*/ 1030778 h 2211185"/>
                    <a:gd name="connsiteX47" fmla="*/ 2286312 w 2861949"/>
                    <a:gd name="connsiteY47" fmla="*/ 980901 h 2211185"/>
                    <a:gd name="connsiteX48" fmla="*/ 2311251 w 2861949"/>
                    <a:gd name="connsiteY48" fmla="*/ 947650 h 2211185"/>
                    <a:gd name="connsiteX49" fmla="*/ 2352814 w 2861949"/>
                    <a:gd name="connsiteY49" fmla="*/ 906087 h 2211185"/>
                    <a:gd name="connsiteX50" fmla="*/ 2377752 w 2861949"/>
                    <a:gd name="connsiteY50" fmla="*/ 872836 h 2211185"/>
                    <a:gd name="connsiteX51" fmla="*/ 2419316 w 2861949"/>
                    <a:gd name="connsiteY51" fmla="*/ 831272 h 2211185"/>
                    <a:gd name="connsiteX52" fmla="*/ 2494131 w 2861949"/>
                    <a:gd name="connsiteY52" fmla="*/ 764770 h 2211185"/>
                    <a:gd name="connsiteX53" fmla="*/ 2519069 w 2861949"/>
                    <a:gd name="connsiteY53" fmla="*/ 723207 h 2211185"/>
                    <a:gd name="connsiteX54" fmla="*/ 2577258 w 2861949"/>
                    <a:gd name="connsiteY54" fmla="*/ 665018 h 2211185"/>
                    <a:gd name="connsiteX55" fmla="*/ 2602196 w 2861949"/>
                    <a:gd name="connsiteY55" fmla="*/ 640080 h 2211185"/>
                    <a:gd name="connsiteX56" fmla="*/ 2618822 w 2861949"/>
                    <a:gd name="connsiteY56" fmla="*/ 615141 h 2211185"/>
                    <a:gd name="connsiteX57" fmla="*/ 2643760 w 2861949"/>
                    <a:gd name="connsiteY57" fmla="*/ 590203 h 2211185"/>
                    <a:gd name="connsiteX58" fmla="*/ 2668698 w 2861949"/>
                    <a:gd name="connsiteY58" fmla="*/ 548640 h 2211185"/>
                    <a:gd name="connsiteX59" fmla="*/ 2718574 w 2861949"/>
                    <a:gd name="connsiteY59" fmla="*/ 490450 h 2211185"/>
                    <a:gd name="connsiteX60" fmla="*/ 2735200 w 2861949"/>
                    <a:gd name="connsiteY60" fmla="*/ 465512 h 2211185"/>
                    <a:gd name="connsiteX61" fmla="*/ 2760138 w 2861949"/>
                    <a:gd name="connsiteY61" fmla="*/ 432261 h 2211185"/>
                    <a:gd name="connsiteX62" fmla="*/ 2793389 w 2861949"/>
                    <a:gd name="connsiteY62" fmla="*/ 374072 h 2211185"/>
                    <a:gd name="connsiteX63" fmla="*/ 2801702 w 2861949"/>
                    <a:gd name="connsiteY63" fmla="*/ 349134 h 2211185"/>
                    <a:gd name="connsiteX64" fmla="*/ 2818327 w 2861949"/>
                    <a:gd name="connsiteY64" fmla="*/ 315883 h 2211185"/>
                    <a:gd name="connsiteX65" fmla="*/ 2843265 w 2861949"/>
                    <a:gd name="connsiteY65" fmla="*/ 249381 h 2211185"/>
                    <a:gd name="connsiteX66" fmla="*/ 2851578 w 2861949"/>
                    <a:gd name="connsiteY66" fmla="*/ 207818 h 2211185"/>
                    <a:gd name="connsiteX67" fmla="*/ 2851578 w 2861949"/>
                    <a:gd name="connsiteY67" fmla="*/ 66501 h 2211185"/>
                    <a:gd name="connsiteX68" fmla="*/ 2818327 w 2861949"/>
                    <a:gd name="connsiteY68" fmla="*/ 41563 h 2211185"/>
                    <a:gd name="connsiteX69" fmla="*/ 2652072 w 2861949"/>
                    <a:gd name="connsiteY69" fmla="*/ 0 h 2211185"/>
                    <a:gd name="connsiteX70" fmla="*/ 2535694 w 2861949"/>
                    <a:gd name="connsiteY70" fmla="*/ 8312 h 2211185"/>
                    <a:gd name="connsiteX71" fmla="*/ 2427629 w 2861949"/>
                    <a:gd name="connsiteY71" fmla="*/ 41563 h 2211185"/>
                    <a:gd name="connsiteX72" fmla="*/ 2361127 w 2861949"/>
                    <a:gd name="connsiteY72" fmla="*/ 58189 h 2211185"/>
                    <a:gd name="connsiteX73" fmla="*/ 2286312 w 2861949"/>
                    <a:gd name="connsiteY73" fmla="*/ 74814 h 2211185"/>
                    <a:gd name="connsiteX74" fmla="*/ 2186560 w 2861949"/>
                    <a:gd name="connsiteY74" fmla="*/ 116378 h 2211185"/>
                    <a:gd name="connsiteX75" fmla="*/ 2120058 w 2861949"/>
                    <a:gd name="connsiteY75" fmla="*/ 124690 h 2211185"/>
                    <a:gd name="connsiteX76" fmla="*/ 1995367 w 2861949"/>
                    <a:gd name="connsiteY76" fmla="*/ 166254 h 2211185"/>
                    <a:gd name="connsiteX77" fmla="*/ 1903927 w 2861949"/>
                    <a:gd name="connsiteY77" fmla="*/ 216130 h 2211185"/>
                    <a:gd name="connsiteX78" fmla="*/ 1829112 w 2861949"/>
                    <a:gd name="connsiteY78" fmla="*/ 249381 h 2211185"/>
                    <a:gd name="connsiteX79" fmla="*/ 1662858 w 2861949"/>
                    <a:gd name="connsiteY79" fmla="*/ 349134 h 2211185"/>
                    <a:gd name="connsiteX80" fmla="*/ 1571418 w 2861949"/>
                    <a:gd name="connsiteY80" fmla="*/ 399010 h 2211185"/>
                    <a:gd name="connsiteX81" fmla="*/ 1521542 w 2861949"/>
                    <a:gd name="connsiteY81" fmla="*/ 423949 h 2211185"/>
                    <a:gd name="connsiteX82" fmla="*/ 1479978 w 2861949"/>
                    <a:gd name="connsiteY82" fmla="*/ 448887 h 2211185"/>
                    <a:gd name="connsiteX83" fmla="*/ 1388538 w 2861949"/>
                    <a:gd name="connsiteY83" fmla="*/ 515389 h 2211185"/>
                    <a:gd name="connsiteX84" fmla="*/ 1363600 w 2861949"/>
                    <a:gd name="connsiteY84" fmla="*/ 523701 h 2211185"/>
                    <a:gd name="connsiteX85" fmla="*/ 1322036 w 2861949"/>
                    <a:gd name="connsiteY85" fmla="*/ 556952 h 2211185"/>
                    <a:gd name="connsiteX86" fmla="*/ 1305411 w 2861949"/>
                    <a:gd name="connsiteY86" fmla="*/ 581890 h 2211185"/>
                    <a:gd name="connsiteX87" fmla="*/ 1280472 w 2861949"/>
                    <a:gd name="connsiteY87" fmla="*/ 598516 h 2211185"/>
                    <a:gd name="connsiteX88" fmla="*/ 1205658 w 2861949"/>
                    <a:gd name="connsiteY88" fmla="*/ 640080 h 2211185"/>
                    <a:gd name="connsiteX89" fmla="*/ 1180720 w 2861949"/>
                    <a:gd name="connsiteY89" fmla="*/ 665018 h 2211185"/>
                    <a:gd name="connsiteX90" fmla="*/ 1139156 w 2861949"/>
                    <a:gd name="connsiteY90" fmla="*/ 681643 h 2211185"/>
                    <a:gd name="connsiteX91" fmla="*/ 1105905 w 2861949"/>
                    <a:gd name="connsiteY91" fmla="*/ 706581 h 2211185"/>
                    <a:gd name="connsiteX92" fmla="*/ 1022778 w 2861949"/>
                    <a:gd name="connsiteY92" fmla="*/ 781396 h 2211185"/>
                    <a:gd name="connsiteX93" fmla="*/ 972902 w 2861949"/>
                    <a:gd name="connsiteY93" fmla="*/ 839585 h 2211185"/>
                    <a:gd name="connsiteX94" fmla="*/ 931338 w 2861949"/>
                    <a:gd name="connsiteY94" fmla="*/ 897774 h 2211185"/>
                    <a:gd name="connsiteX95" fmla="*/ 889774 w 2861949"/>
                    <a:gd name="connsiteY95" fmla="*/ 939338 h 2211185"/>
                    <a:gd name="connsiteX96" fmla="*/ 848211 w 2861949"/>
                    <a:gd name="connsiteY96" fmla="*/ 980901 h 2211185"/>
                    <a:gd name="connsiteX97" fmla="*/ 831585 w 2861949"/>
                    <a:gd name="connsiteY97" fmla="*/ 1005840 h 2211185"/>
                    <a:gd name="connsiteX98" fmla="*/ 790022 w 2861949"/>
                    <a:gd name="connsiteY98" fmla="*/ 1055716 h 2211185"/>
                    <a:gd name="connsiteX99" fmla="*/ 715207 w 2861949"/>
                    <a:gd name="connsiteY99" fmla="*/ 1163781 h 2211185"/>
                    <a:gd name="connsiteX100" fmla="*/ 673643 w 2861949"/>
                    <a:gd name="connsiteY100" fmla="*/ 1230283 h 2211185"/>
                    <a:gd name="connsiteX101" fmla="*/ 640392 w 2861949"/>
                    <a:gd name="connsiteY101" fmla="*/ 1280160 h 2211185"/>
                    <a:gd name="connsiteX102" fmla="*/ 590516 w 2861949"/>
                    <a:gd name="connsiteY102" fmla="*/ 1330036 h 2211185"/>
                    <a:gd name="connsiteX103" fmla="*/ 532327 w 2861949"/>
                    <a:gd name="connsiteY103" fmla="*/ 1404850 h 2211185"/>
                    <a:gd name="connsiteX104" fmla="*/ 457512 w 2861949"/>
                    <a:gd name="connsiteY104" fmla="*/ 1479665 h 2211185"/>
                    <a:gd name="connsiteX105" fmla="*/ 415949 w 2861949"/>
                    <a:gd name="connsiteY105" fmla="*/ 1554480 h 2211185"/>
                    <a:gd name="connsiteX106" fmla="*/ 391011 w 2861949"/>
                    <a:gd name="connsiteY106" fmla="*/ 1587730 h 2211185"/>
                    <a:gd name="connsiteX107" fmla="*/ 374385 w 2861949"/>
                    <a:gd name="connsiteY107" fmla="*/ 1612669 h 2211185"/>
                    <a:gd name="connsiteX108" fmla="*/ 341134 w 2861949"/>
                    <a:gd name="connsiteY108" fmla="*/ 1654232 h 2211185"/>
                    <a:gd name="connsiteX109" fmla="*/ 282945 w 2861949"/>
                    <a:gd name="connsiteY109" fmla="*/ 1753985 h 2211185"/>
                    <a:gd name="connsiteX110" fmla="*/ 249694 w 2861949"/>
                    <a:gd name="connsiteY110" fmla="*/ 1795549 h 2211185"/>
                    <a:gd name="connsiteX111" fmla="*/ 233069 w 2861949"/>
                    <a:gd name="connsiteY111" fmla="*/ 1820487 h 2211185"/>
                    <a:gd name="connsiteX112" fmla="*/ 199818 w 2861949"/>
                    <a:gd name="connsiteY112" fmla="*/ 1853738 h 2211185"/>
                    <a:gd name="connsiteX113" fmla="*/ 174880 w 2861949"/>
                    <a:gd name="connsiteY113" fmla="*/ 1903614 h 2211185"/>
                    <a:gd name="connsiteX114" fmla="*/ 133316 w 2861949"/>
                    <a:gd name="connsiteY114" fmla="*/ 1953490 h 2211185"/>
                    <a:gd name="connsiteX115" fmla="*/ 83440 w 2861949"/>
                    <a:gd name="connsiteY115" fmla="*/ 2019992 h 2211185"/>
                    <a:gd name="connsiteX116" fmla="*/ 66814 w 2861949"/>
                    <a:gd name="connsiteY116" fmla="*/ 2069869 h 2211185"/>
                    <a:gd name="connsiteX117" fmla="*/ 41876 w 2861949"/>
                    <a:gd name="connsiteY117" fmla="*/ 2094807 h 2211185"/>
                    <a:gd name="connsiteX118" fmla="*/ 312 w 2861949"/>
                    <a:gd name="connsiteY118" fmla="*/ 2144683 h 2211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</a:cxnLst>
                  <a:rect l="l" t="t" r="r" b="b"/>
                  <a:pathLst>
                    <a:path w="2861949" h="2211185">
                      <a:moveTo>
                        <a:pt x="312" y="2144683"/>
                      </a:moveTo>
                      <a:cubicBezTo>
                        <a:pt x="-2459" y="2159923"/>
                        <a:pt x="13826" y="2174822"/>
                        <a:pt x="25251" y="2186247"/>
                      </a:cubicBezTo>
                      <a:cubicBezTo>
                        <a:pt x="31447" y="2192443"/>
                        <a:pt x="42352" y="2190641"/>
                        <a:pt x="50189" y="2194560"/>
                      </a:cubicBezTo>
                      <a:cubicBezTo>
                        <a:pt x="59125" y="2199028"/>
                        <a:pt x="66814" y="2205643"/>
                        <a:pt x="75127" y="2211185"/>
                      </a:cubicBezTo>
                      <a:cubicBezTo>
                        <a:pt x="91752" y="2205643"/>
                        <a:pt x="108989" y="2201677"/>
                        <a:pt x="125003" y="2194560"/>
                      </a:cubicBezTo>
                      <a:cubicBezTo>
                        <a:pt x="142785" y="2186657"/>
                        <a:pt x="181065" y="2151208"/>
                        <a:pt x="191505" y="2144683"/>
                      </a:cubicBezTo>
                      <a:cubicBezTo>
                        <a:pt x="198935" y="2140039"/>
                        <a:pt x="208466" y="2139996"/>
                        <a:pt x="216443" y="2136370"/>
                      </a:cubicBezTo>
                      <a:cubicBezTo>
                        <a:pt x="239005" y="2126115"/>
                        <a:pt x="263118" y="2117990"/>
                        <a:pt x="282945" y="2103120"/>
                      </a:cubicBezTo>
                      <a:cubicBezTo>
                        <a:pt x="323206" y="2072924"/>
                        <a:pt x="303052" y="2082562"/>
                        <a:pt x="341134" y="2069869"/>
                      </a:cubicBezTo>
                      <a:cubicBezTo>
                        <a:pt x="388510" y="2022491"/>
                        <a:pt x="340712" y="2061736"/>
                        <a:pt x="399323" y="2036618"/>
                      </a:cubicBezTo>
                      <a:cubicBezTo>
                        <a:pt x="408506" y="2032682"/>
                        <a:pt x="415079" y="2023928"/>
                        <a:pt x="424262" y="2019992"/>
                      </a:cubicBezTo>
                      <a:cubicBezTo>
                        <a:pt x="434530" y="2015591"/>
                        <a:pt x="491684" y="2004845"/>
                        <a:pt x="499076" y="2003367"/>
                      </a:cubicBezTo>
                      <a:cubicBezTo>
                        <a:pt x="510160" y="1997825"/>
                        <a:pt x="520305" y="1989746"/>
                        <a:pt x="532327" y="1986741"/>
                      </a:cubicBezTo>
                      <a:cubicBezTo>
                        <a:pt x="554000" y="1981323"/>
                        <a:pt x="576850" y="1982425"/>
                        <a:pt x="598829" y="1978429"/>
                      </a:cubicBezTo>
                      <a:cubicBezTo>
                        <a:pt x="607450" y="1976862"/>
                        <a:pt x="615454" y="1972887"/>
                        <a:pt x="623767" y="1970116"/>
                      </a:cubicBezTo>
                      <a:cubicBezTo>
                        <a:pt x="687498" y="1972887"/>
                        <a:pt x="751507" y="1971865"/>
                        <a:pt x="814960" y="1978429"/>
                      </a:cubicBezTo>
                      <a:cubicBezTo>
                        <a:pt x="884279" y="1985600"/>
                        <a:pt x="848508" y="1999359"/>
                        <a:pt x="906400" y="2028305"/>
                      </a:cubicBezTo>
                      <a:cubicBezTo>
                        <a:pt x="919037" y="2034624"/>
                        <a:pt x="934109" y="2033847"/>
                        <a:pt x="947963" y="2036618"/>
                      </a:cubicBezTo>
                      <a:cubicBezTo>
                        <a:pt x="975990" y="2078656"/>
                        <a:pt x="949375" y="2049793"/>
                        <a:pt x="989527" y="2069869"/>
                      </a:cubicBezTo>
                      <a:cubicBezTo>
                        <a:pt x="1049504" y="2099858"/>
                        <a:pt x="974857" y="2073976"/>
                        <a:pt x="1047716" y="2103120"/>
                      </a:cubicBezTo>
                      <a:cubicBezTo>
                        <a:pt x="1089900" y="2119994"/>
                        <a:pt x="1097417" y="2119710"/>
                        <a:pt x="1139156" y="2128058"/>
                      </a:cubicBezTo>
                      <a:cubicBezTo>
                        <a:pt x="1140627" y="2113349"/>
                        <a:pt x="1148047" y="2020838"/>
                        <a:pt x="1155782" y="1995054"/>
                      </a:cubicBezTo>
                      <a:cubicBezTo>
                        <a:pt x="1172626" y="1938905"/>
                        <a:pt x="1168424" y="1982313"/>
                        <a:pt x="1197345" y="1936865"/>
                      </a:cubicBezTo>
                      <a:cubicBezTo>
                        <a:pt x="1210651" y="1915956"/>
                        <a:pt x="1215726" y="1890190"/>
                        <a:pt x="1230596" y="1870363"/>
                      </a:cubicBezTo>
                      <a:cubicBezTo>
                        <a:pt x="1253673" y="1839594"/>
                        <a:pt x="1264995" y="1821231"/>
                        <a:pt x="1297098" y="1795549"/>
                      </a:cubicBezTo>
                      <a:cubicBezTo>
                        <a:pt x="1310953" y="1784465"/>
                        <a:pt x="1324224" y="1772611"/>
                        <a:pt x="1338662" y="1762298"/>
                      </a:cubicBezTo>
                      <a:cubicBezTo>
                        <a:pt x="1363051" y="1744877"/>
                        <a:pt x="1392282" y="1733614"/>
                        <a:pt x="1413476" y="1712421"/>
                      </a:cubicBezTo>
                      <a:cubicBezTo>
                        <a:pt x="1419018" y="1706879"/>
                        <a:pt x="1425206" y="1701916"/>
                        <a:pt x="1430102" y="1695796"/>
                      </a:cubicBezTo>
                      <a:cubicBezTo>
                        <a:pt x="1436343" y="1687995"/>
                        <a:pt x="1438926" y="1677099"/>
                        <a:pt x="1446727" y="1670858"/>
                      </a:cubicBezTo>
                      <a:cubicBezTo>
                        <a:pt x="1453569" y="1665384"/>
                        <a:pt x="1463352" y="1665316"/>
                        <a:pt x="1471665" y="1662545"/>
                      </a:cubicBezTo>
                      <a:cubicBezTo>
                        <a:pt x="1479978" y="1654232"/>
                        <a:pt x="1486821" y="1644128"/>
                        <a:pt x="1496603" y="1637607"/>
                      </a:cubicBezTo>
                      <a:cubicBezTo>
                        <a:pt x="1512069" y="1627296"/>
                        <a:pt x="1532094" y="1624440"/>
                        <a:pt x="1546480" y="1612669"/>
                      </a:cubicBezTo>
                      <a:cubicBezTo>
                        <a:pt x="1563230" y="1598965"/>
                        <a:pt x="1573792" y="1579079"/>
                        <a:pt x="1588043" y="1562792"/>
                      </a:cubicBezTo>
                      <a:cubicBezTo>
                        <a:pt x="1607985" y="1540002"/>
                        <a:pt x="1625718" y="1530213"/>
                        <a:pt x="1654545" y="1512916"/>
                      </a:cubicBezTo>
                      <a:cubicBezTo>
                        <a:pt x="1665171" y="1506540"/>
                        <a:pt x="1677170" y="1502666"/>
                        <a:pt x="1687796" y="1496290"/>
                      </a:cubicBezTo>
                      <a:cubicBezTo>
                        <a:pt x="1704930" y="1486010"/>
                        <a:pt x="1719801" y="1471976"/>
                        <a:pt x="1737672" y="1463040"/>
                      </a:cubicBezTo>
                      <a:cubicBezTo>
                        <a:pt x="1748756" y="1457498"/>
                        <a:pt x="1761246" y="1454155"/>
                        <a:pt x="1770923" y="1446414"/>
                      </a:cubicBezTo>
                      <a:lnTo>
                        <a:pt x="1845738" y="1371600"/>
                      </a:lnTo>
                      <a:cubicBezTo>
                        <a:pt x="1854051" y="1363287"/>
                        <a:pt x="1860161" y="1351918"/>
                        <a:pt x="1870676" y="1346661"/>
                      </a:cubicBezTo>
                      <a:lnTo>
                        <a:pt x="1903927" y="1330036"/>
                      </a:lnTo>
                      <a:cubicBezTo>
                        <a:pt x="1918009" y="1308912"/>
                        <a:pt x="1924153" y="1296164"/>
                        <a:pt x="1945491" y="1280160"/>
                      </a:cubicBezTo>
                      <a:cubicBezTo>
                        <a:pt x="1958417" y="1270466"/>
                        <a:pt x="1973818" y="1264487"/>
                        <a:pt x="1987054" y="1255221"/>
                      </a:cubicBezTo>
                      <a:cubicBezTo>
                        <a:pt x="2001589" y="1245046"/>
                        <a:pt x="2014269" y="1232406"/>
                        <a:pt x="2028618" y="1221970"/>
                      </a:cubicBezTo>
                      <a:cubicBezTo>
                        <a:pt x="2044777" y="1210218"/>
                        <a:pt x="2061869" y="1199803"/>
                        <a:pt x="2078494" y="1188720"/>
                      </a:cubicBezTo>
                      <a:cubicBezTo>
                        <a:pt x="2108360" y="1143921"/>
                        <a:pt x="2107092" y="1138758"/>
                        <a:pt x="2144996" y="1105592"/>
                      </a:cubicBezTo>
                      <a:cubicBezTo>
                        <a:pt x="2155423" y="1096469"/>
                        <a:pt x="2168450" y="1090451"/>
                        <a:pt x="2178247" y="1080654"/>
                      </a:cubicBezTo>
                      <a:cubicBezTo>
                        <a:pt x="2210593" y="1048308"/>
                        <a:pt x="2191857" y="1053141"/>
                        <a:pt x="2219811" y="1030778"/>
                      </a:cubicBezTo>
                      <a:cubicBezTo>
                        <a:pt x="2258177" y="1000085"/>
                        <a:pt x="2239317" y="1027896"/>
                        <a:pt x="2286312" y="980901"/>
                      </a:cubicBezTo>
                      <a:cubicBezTo>
                        <a:pt x="2296109" y="971104"/>
                        <a:pt x="2302046" y="958005"/>
                        <a:pt x="2311251" y="947650"/>
                      </a:cubicBezTo>
                      <a:cubicBezTo>
                        <a:pt x="2324268" y="933006"/>
                        <a:pt x="2339797" y="920731"/>
                        <a:pt x="2352814" y="906087"/>
                      </a:cubicBezTo>
                      <a:cubicBezTo>
                        <a:pt x="2362018" y="895732"/>
                        <a:pt x="2368548" y="883191"/>
                        <a:pt x="2377752" y="872836"/>
                      </a:cubicBezTo>
                      <a:cubicBezTo>
                        <a:pt x="2390769" y="858192"/>
                        <a:pt x="2404752" y="844379"/>
                        <a:pt x="2419316" y="831272"/>
                      </a:cubicBezTo>
                      <a:cubicBezTo>
                        <a:pt x="2448671" y="804853"/>
                        <a:pt x="2469933" y="795881"/>
                        <a:pt x="2494131" y="764770"/>
                      </a:cubicBezTo>
                      <a:cubicBezTo>
                        <a:pt x="2504050" y="752017"/>
                        <a:pt x="2508726" y="735619"/>
                        <a:pt x="2519069" y="723207"/>
                      </a:cubicBezTo>
                      <a:cubicBezTo>
                        <a:pt x="2536630" y="702134"/>
                        <a:pt x="2557862" y="684414"/>
                        <a:pt x="2577258" y="665018"/>
                      </a:cubicBezTo>
                      <a:cubicBezTo>
                        <a:pt x="2585571" y="656705"/>
                        <a:pt x="2595675" y="649861"/>
                        <a:pt x="2602196" y="640080"/>
                      </a:cubicBezTo>
                      <a:cubicBezTo>
                        <a:pt x="2607738" y="631767"/>
                        <a:pt x="2612426" y="622816"/>
                        <a:pt x="2618822" y="615141"/>
                      </a:cubicBezTo>
                      <a:cubicBezTo>
                        <a:pt x="2626348" y="606110"/>
                        <a:pt x="2636706" y="599608"/>
                        <a:pt x="2643760" y="590203"/>
                      </a:cubicBezTo>
                      <a:cubicBezTo>
                        <a:pt x="2653454" y="577278"/>
                        <a:pt x="2659736" y="562083"/>
                        <a:pt x="2668698" y="548640"/>
                      </a:cubicBezTo>
                      <a:cubicBezTo>
                        <a:pt x="2710203" y="486383"/>
                        <a:pt x="2675767" y="541818"/>
                        <a:pt x="2718574" y="490450"/>
                      </a:cubicBezTo>
                      <a:cubicBezTo>
                        <a:pt x="2724970" y="482775"/>
                        <a:pt x="2729393" y="473642"/>
                        <a:pt x="2735200" y="465512"/>
                      </a:cubicBezTo>
                      <a:cubicBezTo>
                        <a:pt x="2743253" y="454238"/>
                        <a:pt x="2751825" y="443345"/>
                        <a:pt x="2760138" y="432261"/>
                      </a:cubicBezTo>
                      <a:cubicBezTo>
                        <a:pt x="2777720" y="361936"/>
                        <a:pt x="2753769" y="433501"/>
                        <a:pt x="2793389" y="374072"/>
                      </a:cubicBezTo>
                      <a:cubicBezTo>
                        <a:pt x="2798250" y="366781"/>
                        <a:pt x="2798250" y="357188"/>
                        <a:pt x="2801702" y="349134"/>
                      </a:cubicBezTo>
                      <a:cubicBezTo>
                        <a:pt x="2806583" y="337744"/>
                        <a:pt x="2813976" y="327486"/>
                        <a:pt x="2818327" y="315883"/>
                      </a:cubicBezTo>
                      <a:cubicBezTo>
                        <a:pt x="2852281" y="225337"/>
                        <a:pt x="2796979" y="341956"/>
                        <a:pt x="2843265" y="249381"/>
                      </a:cubicBezTo>
                      <a:cubicBezTo>
                        <a:pt x="2846036" y="235527"/>
                        <a:pt x="2849050" y="221719"/>
                        <a:pt x="2851578" y="207818"/>
                      </a:cubicBezTo>
                      <a:cubicBezTo>
                        <a:pt x="2860374" y="159444"/>
                        <a:pt x="2869677" y="117179"/>
                        <a:pt x="2851578" y="66501"/>
                      </a:cubicBezTo>
                      <a:cubicBezTo>
                        <a:pt x="2846918" y="53454"/>
                        <a:pt x="2830076" y="48906"/>
                        <a:pt x="2818327" y="41563"/>
                      </a:cubicBezTo>
                      <a:cubicBezTo>
                        <a:pt x="2767851" y="10016"/>
                        <a:pt x="2709530" y="7182"/>
                        <a:pt x="2652072" y="0"/>
                      </a:cubicBezTo>
                      <a:cubicBezTo>
                        <a:pt x="2613279" y="2771"/>
                        <a:pt x="2574348" y="4017"/>
                        <a:pt x="2535694" y="8312"/>
                      </a:cubicBezTo>
                      <a:cubicBezTo>
                        <a:pt x="2512909" y="10844"/>
                        <a:pt x="2430524" y="40984"/>
                        <a:pt x="2427629" y="41563"/>
                      </a:cubicBezTo>
                      <a:cubicBezTo>
                        <a:pt x="2343106" y="58468"/>
                        <a:pt x="2420782" y="41145"/>
                        <a:pt x="2361127" y="58189"/>
                      </a:cubicBezTo>
                      <a:cubicBezTo>
                        <a:pt x="2333746" y="66012"/>
                        <a:pt x="2314868" y="69103"/>
                        <a:pt x="2286312" y="74814"/>
                      </a:cubicBezTo>
                      <a:cubicBezTo>
                        <a:pt x="2252325" y="91808"/>
                        <a:pt x="2225617" y="106614"/>
                        <a:pt x="2186560" y="116378"/>
                      </a:cubicBezTo>
                      <a:cubicBezTo>
                        <a:pt x="2164887" y="121796"/>
                        <a:pt x="2142225" y="121919"/>
                        <a:pt x="2120058" y="124690"/>
                      </a:cubicBezTo>
                      <a:cubicBezTo>
                        <a:pt x="2063471" y="141667"/>
                        <a:pt x="2042730" y="145204"/>
                        <a:pt x="1995367" y="166254"/>
                      </a:cubicBezTo>
                      <a:cubicBezTo>
                        <a:pt x="1946214" y="188100"/>
                        <a:pt x="1965521" y="185333"/>
                        <a:pt x="1903927" y="216130"/>
                      </a:cubicBezTo>
                      <a:cubicBezTo>
                        <a:pt x="1879518" y="228335"/>
                        <a:pt x="1853007" y="236198"/>
                        <a:pt x="1829112" y="249381"/>
                      </a:cubicBezTo>
                      <a:cubicBezTo>
                        <a:pt x="1772525" y="280601"/>
                        <a:pt x="1718748" y="316682"/>
                        <a:pt x="1662858" y="349134"/>
                      </a:cubicBezTo>
                      <a:cubicBezTo>
                        <a:pt x="1632833" y="366568"/>
                        <a:pt x="1602102" y="382765"/>
                        <a:pt x="1571418" y="399010"/>
                      </a:cubicBezTo>
                      <a:cubicBezTo>
                        <a:pt x="1554990" y="407707"/>
                        <a:pt x="1537481" y="414386"/>
                        <a:pt x="1521542" y="423949"/>
                      </a:cubicBezTo>
                      <a:cubicBezTo>
                        <a:pt x="1507687" y="432262"/>
                        <a:pt x="1493214" y="439622"/>
                        <a:pt x="1479978" y="448887"/>
                      </a:cubicBezTo>
                      <a:cubicBezTo>
                        <a:pt x="1459402" y="463290"/>
                        <a:pt x="1411969" y="507579"/>
                        <a:pt x="1388538" y="515389"/>
                      </a:cubicBezTo>
                      <a:lnTo>
                        <a:pt x="1363600" y="523701"/>
                      </a:lnTo>
                      <a:cubicBezTo>
                        <a:pt x="1345087" y="536044"/>
                        <a:pt x="1335571" y="540033"/>
                        <a:pt x="1322036" y="556952"/>
                      </a:cubicBezTo>
                      <a:cubicBezTo>
                        <a:pt x="1315795" y="564753"/>
                        <a:pt x="1312475" y="574826"/>
                        <a:pt x="1305411" y="581890"/>
                      </a:cubicBezTo>
                      <a:cubicBezTo>
                        <a:pt x="1298346" y="588955"/>
                        <a:pt x="1289147" y="593559"/>
                        <a:pt x="1280472" y="598516"/>
                      </a:cubicBezTo>
                      <a:cubicBezTo>
                        <a:pt x="1247309" y="617466"/>
                        <a:pt x="1238891" y="615155"/>
                        <a:pt x="1205658" y="640080"/>
                      </a:cubicBezTo>
                      <a:cubicBezTo>
                        <a:pt x="1196253" y="647134"/>
                        <a:pt x="1190689" y="658787"/>
                        <a:pt x="1180720" y="665018"/>
                      </a:cubicBezTo>
                      <a:cubicBezTo>
                        <a:pt x="1168066" y="672926"/>
                        <a:pt x="1152200" y="674396"/>
                        <a:pt x="1139156" y="681643"/>
                      </a:cubicBezTo>
                      <a:cubicBezTo>
                        <a:pt x="1127045" y="688371"/>
                        <a:pt x="1117179" y="698528"/>
                        <a:pt x="1105905" y="706581"/>
                      </a:cubicBezTo>
                      <a:cubicBezTo>
                        <a:pt x="1067269" y="734178"/>
                        <a:pt x="1062977" y="727797"/>
                        <a:pt x="1022778" y="781396"/>
                      </a:cubicBezTo>
                      <a:cubicBezTo>
                        <a:pt x="929404" y="905896"/>
                        <a:pt x="1059721" y="735404"/>
                        <a:pt x="972902" y="839585"/>
                      </a:cubicBezTo>
                      <a:cubicBezTo>
                        <a:pt x="913311" y="911093"/>
                        <a:pt x="1011194" y="807936"/>
                        <a:pt x="931338" y="897774"/>
                      </a:cubicBezTo>
                      <a:cubicBezTo>
                        <a:pt x="918321" y="912418"/>
                        <a:pt x="900642" y="923035"/>
                        <a:pt x="889774" y="939338"/>
                      </a:cubicBezTo>
                      <a:cubicBezTo>
                        <a:pt x="867607" y="972589"/>
                        <a:pt x="881462" y="958734"/>
                        <a:pt x="848211" y="980901"/>
                      </a:cubicBezTo>
                      <a:cubicBezTo>
                        <a:pt x="842669" y="989214"/>
                        <a:pt x="837719" y="997954"/>
                        <a:pt x="831585" y="1005840"/>
                      </a:cubicBezTo>
                      <a:cubicBezTo>
                        <a:pt x="818299" y="1022923"/>
                        <a:pt x="802026" y="1037709"/>
                        <a:pt x="790022" y="1055716"/>
                      </a:cubicBezTo>
                      <a:cubicBezTo>
                        <a:pt x="711342" y="1173736"/>
                        <a:pt x="784841" y="1094147"/>
                        <a:pt x="715207" y="1163781"/>
                      </a:cubicBezTo>
                      <a:cubicBezTo>
                        <a:pt x="699812" y="1209966"/>
                        <a:pt x="715347" y="1172940"/>
                        <a:pt x="673643" y="1230283"/>
                      </a:cubicBezTo>
                      <a:cubicBezTo>
                        <a:pt x="661890" y="1246443"/>
                        <a:pt x="653184" y="1264810"/>
                        <a:pt x="640392" y="1280160"/>
                      </a:cubicBezTo>
                      <a:cubicBezTo>
                        <a:pt x="625340" y="1298222"/>
                        <a:pt x="604951" y="1311477"/>
                        <a:pt x="590516" y="1330036"/>
                      </a:cubicBezTo>
                      <a:cubicBezTo>
                        <a:pt x="571120" y="1354974"/>
                        <a:pt x="554667" y="1382510"/>
                        <a:pt x="532327" y="1404850"/>
                      </a:cubicBezTo>
                      <a:lnTo>
                        <a:pt x="457512" y="1479665"/>
                      </a:lnTo>
                      <a:cubicBezTo>
                        <a:pt x="443641" y="1521280"/>
                        <a:pt x="452328" y="1502510"/>
                        <a:pt x="415949" y="1554480"/>
                      </a:cubicBezTo>
                      <a:cubicBezTo>
                        <a:pt x="408004" y="1565830"/>
                        <a:pt x="399064" y="1576456"/>
                        <a:pt x="391011" y="1587730"/>
                      </a:cubicBezTo>
                      <a:cubicBezTo>
                        <a:pt x="385204" y="1595860"/>
                        <a:pt x="380380" y="1604676"/>
                        <a:pt x="374385" y="1612669"/>
                      </a:cubicBezTo>
                      <a:cubicBezTo>
                        <a:pt x="363740" y="1626863"/>
                        <a:pt x="351570" y="1639883"/>
                        <a:pt x="341134" y="1654232"/>
                      </a:cubicBezTo>
                      <a:cubicBezTo>
                        <a:pt x="245851" y="1785246"/>
                        <a:pt x="364933" y="1625147"/>
                        <a:pt x="282945" y="1753985"/>
                      </a:cubicBezTo>
                      <a:cubicBezTo>
                        <a:pt x="273419" y="1768954"/>
                        <a:pt x="260339" y="1781355"/>
                        <a:pt x="249694" y="1795549"/>
                      </a:cubicBezTo>
                      <a:cubicBezTo>
                        <a:pt x="243700" y="1803541"/>
                        <a:pt x="239571" y="1812902"/>
                        <a:pt x="233069" y="1820487"/>
                      </a:cubicBezTo>
                      <a:cubicBezTo>
                        <a:pt x="222868" y="1832388"/>
                        <a:pt x="208807" y="1840897"/>
                        <a:pt x="199818" y="1853738"/>
                      </a:cubicBezTo>
                      <a:cubicBezTo>
                        <a:pt x="189159" y="1868966"/>
                        <a:pt x="185191" y="1888148"/>
                        <a:pt x="174880" y="1903614"/>
                      </a:cubicBezTo>
                      <a:cubicBezTo>
                        <a:pt x="162875" y="1921621"/>
                        <a:pt x="146687" y="1936473"/>
                        <a:pt x="133316" y="1953490"/>
                      </a:cubicBezTo>
                      <a:cubicBezTo>
                        <a:pt x="116197" y="1975278"/>
                        <a:pt x="83440" y="2019992"/>
                        <a:pt x="83440" y="2019992"/>
                      </a:cubicBezTo>
                      <a:cubicBezTo>
                        <a:pt x="77898" y="2036618"/>
                        <a:pt x="79206" y="2057477"/>
                        <a:pt x="66814" y="2069869"/>
                      </a:cubicBezTo>
                      <a:cubicBezTo>
                        <a:pt x="58501" y="2078182"/>
                        <a:pt x="50907" y="2087281"/>
                        <a:pt x="41876" y="2094807"/>
                      </a:cubicBezTo>
                      <a:cubicBezTo>
                        <a:pt x="26830" y="2107345"/>
                        <a:pt x="3083" y="2129443"/>
                        <a:pt x="312" y="214468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CFC519E4-332B-4CD4-A41F-C2D2A20E6214}"/>
                  </a:ext>
                </a:extLst>
              </p:cNvPr>
              <p:cNvSpPr/>
              <p:nvPr/>
            </p:nvSpPr>
            <p:spPr>
              <a:xfrm>
                <a:off x="1475338" y="1164230"/>
                <a:ext cx="1485900" cy="1505007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10D4FEF-EFF0-45C4-A7C6-8705A22BA142}"/>
                </a:ext>
              </a:extLst>
            </p:cNvPr>
            <p:cNvSpPr txBox="1"/>
            <p:nvPr/>
          </p:nvSpPr>
          <p:spPr>
            <a:xfrm>
              <a:off x="823913" y="6403721"/>
              <a:ext cx="10544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000" dirty="0"/>
                <a:t>Je mehr </a:t>
              </a:r>
              <a:r>
                <a:rPr lang="de-CH" sz="2000" u="sng" dirty="0" err="1"/>
                <a:t>olive</a:t>
              </a:r>
              <a:r>
                <a:rPr lang="de-CH" sz="2000" u="sng" dirty="0"/>
                <a:t> Quadrate</a:t>
              </a:r>
              <a:r>
                <a:rPr lang="de-CH" sz="2000" dirty="0"/>
                <a:t> desto mehr Potential für die Ernährung (Ackerfläche).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493CFD7-FB14-4226-AB2B-EAD48240B9D1}"/>
                </a:ext>
              </a:extLst>
            </p:cNvPr>
            <p:cNvSpPr txBox="1"/>
            <p:nvPr/>
          </p:nvSpPr>
          <p:spPr>
            <a:xfrm>
              <a:off x="942563" y="3196775"/>
              <a:ext cx="15111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400" dirty="0">
                  <a:solidFill>
                    <a:srgbClr val="00B050"/>
                  </a:solidFill>
                </a:rPr>
                <a:t>Drei-Seen-Land mit 50 % FFF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430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6B522A5-6528-4BD6-A008-206E8A96D81B}"/>
              </a:ext>
            </a:extLst>
          </p:cNvPr>
          <p:cNvSpPr txBox="1"/>
          <p:nvPr/>
        </p:nvSpPr>
        <p:spPr>
          <a:xfrm>
            <a:off x="652457" y="2505670"/>
            <a:ext cx="10887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5400" dirty="0">
                <a:latin typeface="+mj-lt"/>
              </a:rPr>
              <a:t>Kurze Landschaftsgeschichte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7E3094-7831-4F6F-B7B5-CACD137DD42B}"/>
              </a:ext>
            </a:extLst>
          </p:cNvPr>
          <p:cNvSpPr txBox="1"/>
          <p:nvPr/>
        </p:nvSpPr>
        <p:spPr>
          <a:xfrm>
            <a:off x="5100409" y="445913"/>
            <a:ext cx="199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chemeClr val="bg1">
                    <a:lumMod val="50000"/>
                  </a:schemeClr>
                </a:solidFill>
              </a:rPr>
              <a:t>Teil 2</a:t>
            </a:r>
          </a:p>
        </p:txBody>
      </p:sp>
    </p:spTree>
    <p:extLst>
      <p:ext uri="{BB962C8B-B14F-4D97-AF65-F5344CB8AC3E}">
        <p14:creationId xmlns:p14="http://schemas.microsoft.com/office/powerpoint/2010/main" val="232740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>
            <a:extLst>
              <a:ext uri="{FF2B5EF4-FFF2-40B4-BE49-F238E27FC236}">
                <a16:creationId xmlns:a16="http://schemas.microsoft.com/office/drawing/2014/main" id="{F1271858-80A7-4AEF-B76F-C6DEF1C902DA}"/>
              </a:ext>
            </a:extLst>
          </p:cNvPr>
          <p:cNvSpPr txBox="1"/>
          <p:nvPr/>
        </p:nvSpPr>
        <p:spPr>
          <a:xfrm>
            <a:off x="2396599" y="6080320"/>
            <a:ext cx="7775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chemeClr val="tx2">
                    <a:lumMod val="75000"/>
                  </a:schemeClr>
                </a:solidFill>
              </a:rPr>
              <a:t>Versumpfung des Grossen Mooses erst 1000 Jahre n. Chr. !</a:t>
            </a: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BF6F64EB-093F-4096-829E-8672BA07997A}"/>
              </a:ext>
            </a:extLst>
          </p:cNvPr>
          <p:cNvGrpSpPr/>
          <p:nvPr/>
        </p:nvGrpSpPr>
        <p:grpSpPr>
          <a:xfrm>
            <a:off x="127967" y="1763177"/>
            <a:ext cx="12814649" cy="4221262"/>
            <a:chOff x="127967" y="2029877"/>
            <a:chExt cx="12814649" cy="4221262"/>
          </a:xfrm>
        </p:grpSpPr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60D75DE9-A7FF-4493-A795-83A10F3CE45F}"/>
                </a:ext>
              </a:extLst>
            </p:cNvPr>
            <p:cNvSpPr txBox="1"/>
            <p:nvPr/>
          </p:nvSpPr>
          <p:spPr>
            <a:xfrm>
              <a:off x="6305550" y="2432177"/>
              <a:ext cx="4746423" cy="222554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endParaRPr lang="de-CH" dirty="0"/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379BC9FE-4080-4FEF-9BF2-3B525292673C}"/>
                </a:ext>
              </a:extLst>
            </p:cNvPr>
            <p:cNvSpPr/>
            <p:nvPr/>
          </p:nvSpPr>
          <p:spPr>
            <a:xfrm>
              <a:off x="854110" y="2451229"/>
              <a:ext cx="3965573" cy="2262011"/>
            </a:xfrm>
            <a:prstGeom prst="rect">
              <a:avLst/>
            </a:prstGeom>
            <a:gradFill flip="none" rotWithShape="1">
              <a:gsLst>
                <a:gs pos="6000">
                  <a:srgbClr val="D1DCF0"/>
                </a:gs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38000">
                  <a:schemeClr val="accent1">
                    <a:lumMod val="45000"/>
                    <a:lumOff val="55000"/>
                  </a:schemeClr>
                </a:gs>
                <a:gs pos="24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A40E90B2-EBE3-4269-ACF7-314C3DD61562}"/>
                </a:ext>
              </a:extLst>
            </p:cNvPr>
            <p:cNvGrpSpPr/>
            <p:nvPr/>
          </p:nvGrpSpPr>
          <p:grpSpPr>
            <a:xfrm>
              <a:off x="331068" y="2428787"/>
              <a:ext cx="11617399" cy="3268921"/>
              <a:chOff x="368502" y="2411371"/>
              <a:chExt cx="11617399" cy="3268921"/>
            </a:xfrm>
          </p:grpSpPr>
          <p:cxnSp>
            <p:nvCxnSpPr>
              <p:cNvPr id="5" name="Gerade Verbindung mit Pfeil 4">
                <a:extLst>
                  <a:ext uri="{FF2B5EF4-FFF2-40B4-BE49-F238E27FC236}">
                    <a16:creationId xmlns:a16="http://schemas.microsoft.com/office/drawing/2014/main" id="{A5BE36CE-79CD-4FE2-BA09-D8F7564E67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502" y="4695825"/>
                <a:ext cx="10709073" cy="61913"/>
              </a:xfrm>
              <a:prstGeom prst="straightConnector1">
                <a:avLst/>
              </a:prstGeom>
              <a:ln w="1079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06A71298-9967-45B3-8713-1DE056EA6E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180" y="4714875"/>
                <a:ext cx="0" cy="1524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60B7B816-5882-4EDD-AC57-1DF98C6E9E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5705" y="2433814"/>
                <a:ext cx="0" cy="25429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>
                <a:extLst>
                  <a:ext uri="{FF2B5EF4-FFF2-40B4-BE49-F238E27FC236}">
                    <a16:creationId xmlns:a16="http://schemas.microsoft.com/office/drawing/2014/main" id="{5B16AF56-2316-4B75-9617-3421EED9CD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4617" y="4714875"/>
                <a:ext cx="0" cy="1524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4811C9C6-981E-4677-81FC-599A89F0BE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2740" y="4714875"/>
                <a:ext cx="0" cy="1524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3E67DE5B-B0E8-4899-AA7E-7AF5EC1074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6177" y="4724400"/>
                <a:ext cx="0" cy="1524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A18FF5F1-E680-4F73-8F13-A67701289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267" y="4714875"/>
                <a:ext cx="0" cy="1524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92FFFD41-CC11-4CBA-8CF4-8A3006BFD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607" y="4733925"/>
                <a:ext cx="0" cy="1524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38D42185-082F-415E-81AE-BA4D7A7B8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3045" y="4724400"/>
                <a:ext cx="0" cy="1524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4135C79-ADEB-4531-9BCC-D6F8F9FC3E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7263" y="4733925"/>
                <a:ext cx="0" cy="15240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1C0EEA54-90F6-46C5-AB3D-033B7F00F8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6182" y="2411371"/>
                <a:ext cx="0" cy="25463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147AC5EC-03FC-4AD1-B556-28517054C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1481" y="2411371"/>
                <a:ext cx="0" cy="25511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Gleichschenkliges Dreieck 50">
                <a:extLst>
                  <a:ext uri="{FF2B5EF4-FFF2-40B4-BE49-F238E27FC236}">
                    <a16:creationId xmlns:a16="http://schemas.microsoft.com/office/drawing/2014/main" id="{7C4F8A3A-96E7-4ABE-A3D5-836F428FB84A}"/>
                  </a:ext>
                </a:extLst>
              </p:cNvPr>
              <p:cNvSpPr/>
              <p:nvPr/>
            </p:nvSpPr>
            <p:spPr>
              <a:xfrm>
                <a:off x="10054294" y="4757738"/>
                <a:ext cx="147497" cy="219073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0A5835AA-9B15-44E8-8FF7-A67412CB3C01}"/>
                  </a:ext>
                </a:extLst>
              </p:cNvPr>
              <p:cNvSpPr txBox="1"/>
              <p:nvPr/>
            </p:nvSpPr>
            <p:spPr>
              <a:xfrm>
                <a:off x="9616402" y="5033961"/>
                <a:ext cx="1023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CH" dirty="0"/>
                  <a:t>Geburt</a:t>
                </a:r>
                <a:br>
                  <a:rPr lang="de-CH" dirty="0"/>
                </a:br>
                <a:r>
                  <a:rPr lang="de-CH" dirty="0"/>
                  <a:t>Christus</a:t>
                </a:r>
              </a:p>
            </p:txBody>
          </p: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D0B00EFA-B855-408F-B49A-698E01281E0B}"/>
                  </a:ext>
                </a:extLst>
              </p:cNvPr>
              <p:cNvSpPr txBox="1"/>
              <p:nvPr/>
            </p:nvSpPr>
            <p:spPr>
              <a:xfrm>
                <a:off x="11083409" y="4497942"/>
                <a:ext cx="9024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b="1" dirty="0"/>
                  <a:t>heute</a:t>
                </a:r>
              </a:p>
            </p:txBody>
          </p:sp>
        </p:grp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83EDDE60-4C04-4ADA-94FD-AE80F29B1247}"/>
                </a:ext>
              </a:extLst>
            </p:cNvPr>
            <p:cNvCxnSpPr/>
            <p:nvPr/>
          </p:nvCxnSpPr>
          <p:spPr>
            <a:xfrm flipV="1">
              <a:off x="10915650" y="4729163"/>
              <a:ext cx="0" cy="985839"/>
            </a:xfrm>
            <a:prstGeom prst="straightConnector1">
              <a:avLst/>
            </a:prstGeom>
            <a:ln w="730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D19D2452-14DA-4950-854F-A86DCF8B8C28}"/>
                </a:ext>
              </a:extLst>
            </p:cNvPr>
            <p:cNvSpPr txBox="1"/>
            <p:nvPr/>
          </p:nvSpPr>
          <p:spPr>
            <a:xfrm>
              <a:off x="10536265" y="5727919"/>
              <a:ext cx="7587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800" b="1" dirty="0" err="1">
                  <a:solidFill>
                    <a:srgbClr val="FF0000"/>
                  </a:solidFill>
                </a:rPr>
                <a:t>JGK</a:t>
              </a:r>
              <a:endParaRPr lang="de-CH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F30E04AE-44AD-4F8B-AC73-75A48E06A286}"/>
                </a:ext>
              </a:extLst>
            </p:cNvPr>
            <p:cNvSpPr txBox="1"/>
            <p:nvPr/>
          </p:nvSpPr>
          <p:spPr>
            <a:xfrm>
              <a:off x="1514407" y="4949310"/>
              <a:ext cx="1514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dirty="0"/>
                <a:t>20’000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27E41BF-3CEC-4815-8C8B-2FD6A8FE8882}"/>
                </a:ext>
              </a:extLst>
            </p:cNvPr>
            <p:cNvSpPr txBox="1"/>
            <p:nvPr/>
          </p:nvSpPr>
          <p:spPr>
            <a:xfrm>
              <a:off x="127967" y="4943101"/>
              <a:ext cx="15669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dirty="0"/>
                <a:t>Jahre vor heute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2F44E961-7CE0-44BB-B4E0-1EB067CD7347}"/>
                </a:ext>
              </a:extLst>
            </p:cNvPr>
            <p:cNvSpPr txBox="1"/>
            <p:nvPr/>
          </p:nvSpPr>
          <p:spPr>
            <a:xfrm>
              <a:off x="5721308" y="4943101"/>
              <a:ext cx="1857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dirty="0"/>
                <a:t>10’000</a:t>
              </a: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3927C15C-8684-4B02-8BD3-0320C5AC31BF}"/>
                </a:ext>
              </a:extLst>
            </p:cNvPr>
            <p:cNvSpPr txBox="1"/>
            <p:nvPr/>
          </p:nvSpPr>
          <p:spPr>
            <a:xfrm>
              <a:off x="130703" y="2029877"/>
              <a:ext cx="4828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000" dirty="0">
                  <a:solidFill>
                    <a:schemeClr val="accent1">
                      <a:lumMod val="75000"/>
                    </a:schemeClr>
                  </a:solidFill>
                </a:rPr>
                <a:t>DSL 500 m hoch mit Walliser Eis zugedeckt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56F04A79-1EC7-4235-ADD2-AA80567AF774}"/>
                </a:ext>
              </a:extLst>
            </p:cNvPr>
            <p:cNvSpPr txBox="1"/>
            <p:nvPr/>
          </p:nvSpPr>
          <p:spPr>
            <a:xfrm>
              <a:off x="9285736" y="4170224"/>
              <a:ext cx="1568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/>
                <a:t>Helvetier</a:t>
              </a:r>
              <a:br>
                <a:rPr lang="de-CH" sz="1400" dirty="0"/>
              </a:br>
              <a:r>
                <a:rPr lang="de-CH" sz="1400" dirty="0"/>
                <a:t>Römer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731808CB-E379-45F7-882B-149DF4E97F5F}"/>
                </a:ext>
              </a:extLst>
            </p:cNvPr>
            <p:cNvSpPr txBox="1"/>
            <p:nvPr/>
          </p:nvSpPr>
          <p:spPr>
            <a:xfrm>
              <a:off x="8336860" y="4376889"/>
              <a:ext cx="1568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/>
                <a:t>Pfahlbauer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81EC41BD-4207-45BE-BAC0-9C4BAC223657}"/>
                </a:ext>
              </a:extLst>
            </p:cNvPr>
            <p:cNvSpPr txBox="1"/>
            <p:nvPr/>
          </p:nvSpPr>
          <p:spPr>
            <a:xfrm>
              <a:off x="5659592" y="2571988"/>
              <a:ext cx="53545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/>
                <a:t>   Birke &gt;    Föhre  &gt;  Hasel    &gt;  Eiche   &gt;  </a:t>
              </a:r>
              <a:r>
                <a:rPr lang="de-CH" sz="1400" dirty="0"/>
                <a:t>Tanne &gt; Buche  </a:t>
              </a:r>
              <a:r>
                <a:rPr lang="de-CH" sz="1600" dirty="0"/>
                <a:t>&gt;   Fichte</a:t>
              </a:r>
            </a:p>
          </p:txBody>
        </p: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1D185CA7-A821-4053-86FA-44C2C1FB2473}"/>
                </a:ext>
              </a:extLst>
            </p:cNvPr>
            <p:cNvCxnSpPr>
              <a:cxnSpLocks/>
            </p:cNvCxnSpPr>
            <p:nvPr/>
          </p:nvCxnSpPr>
          <p:spPr>
            <a:xfrm>
              <a:off x="9299596" y="3671808"/>
              <a:ext cx="1332177" cy="0"/>
            </a:xfrm>
            <a:prstGeom prst="line">
              <a:avLst/>
            </a:prstGeom>
            <a:ln w="4762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CF7EAA2A-E957-433D-8FFD-551007A7ECC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654" y="3671808"/>
              <a:ext cx="672393" cy="0"/>
            </a:xfrm>
            <a:prstGeom prst="line">
              <a:avLst/>
            </a:prstGeom>
            <a:ln w="984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035F032F-6F99-4751-A04A-C7021CECF05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61" y="3678641"/>
              <a:ext cx="723337" cy="1546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C37E116-8735-4C67-95AF-2B242F90321F}"/>
                </a:ext>
              </a:extLst>
            </p:cNvPr>
            <p:cNvSpPr txBox="1"/>
            <p:nvPr/>
          </p:nvSpPr>
          <p:spPr>
            <a:xfrm>
              <a:off x="9845385" y="3276287"/>
              <a:ext cx="30972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="1" dirty="0">
                  <a:solidFill>
                    <a:schemeClr val="accent2">
                      <a:lumMod val="75000"/>
                    </a:schemeClr>
                  </a:solidFill>
                </a:rPr>
                <a:t>Ackerbau</a:t>
              </a:r>
            </a:p>
          </p:txBody>
        </p: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A651592C-187A-4903-91FC-7148EE2E56B3}"/>
                </a:ext>
              </a:extLst>
            </p:cNvPr>
            <p:cNvSpPr txBox="1"/>
            <p:nvPr/>
          </p:nvSpPr>
          <p:spPr>
            <a:xfrm>
              <a:off x="6694314" y="4366131"/>
              <a:ext cx="1568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/>
                <a:t>Jäger/Sammler</a:t>
              </a:r>
            </a:p>
          </p:txBody>
        </p: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7BA5FA69-5BA8-411D-B492-A9515F6823DE}"/>
              </a:ext>
            </a:extLst>
          </p:cNvPr>
          <p:cNvSpPr txBox="1"/>
          <p:nvPr/>
        </p:nvSpPr>
        <p:spPr>
          <a:xfrm>
            <a:off x="2396599" y="480130"/>
            <a:ext cx="757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>
                <a:latin typeface="+mj-lt"/>
              </a:rPr>
              <a:t>Letzte 20’000 Jahre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0BCCE29-353C-46D7-B31E-2576186E0407}"/>
              </a:ext>
            </a:extLst>
          </p:cNvPr>
          <p:cNvSpPr txBox="1"/>
          <p:nvPr/>
        </p:nvSpPr>
        <p:spPr>
          <a:xfrm>
            <a:off x="6096000" y="1764272"/>
            <a:ext cx="495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>
                <a:solidFill>
                  <a:srgbClr val="00B050"/>
                </a:solidFill>
              </a:rPr>
              <a:t>Bewaldung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F4B3477-866D-4592-A6FC-73132B8E7F9C}"/>
              </a:ext>
            </a:extLst>
          </p:cNvPr>
          <p:cNvSpPr txBox="1"/>
          <p:nvPr/>
        </p:nvSpPr>
        <p:spPr>
          <a:xfrm>
            <a:off x="4765137" y="1764272"/>
            <a:ext cx="1703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>
                <a:solidFill>
                  <a:schemeClr val="bg1">
                    <a:lumMod val="50000"/>
                  </a:schemeClr>
                </a:solidFill>
              </a:rPr>
              <a:t>&gt; Eisschmelze</a:t>
            </a:r>
          </a:p>
        </p:txBody>
      </p:sp>
    </p:spTree>
    <p:extLst>
      <p:ext uri="{BB962C8B-B14F-4D97-AF65-F5344CB8AC3E}">
        <p14:creationId xmlns:p14="http://schemas.microsoft.com/office/powerpoint/2010/main" val="129405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858B04-AC81-4945-B9B0-71715215F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0" t="18902" r="13036" b="8856"/>
          <a:stretch/>
        </p:blipFill>
        <p:spPr>
          <a:xfrm>
            <a:off x="133930" y="0"/>
            <a:ext cx="1168628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76293E0-C7D2-46B8-92E6-86E0FC805D11}"/>
              </a:ext>
            </a:extLst>
          </p:cNvPr>
          <p:cNvSpPr txBox="1"/>
          <p:nvPr/>
        </p:nvSpPr>
        <p:spPr>
          <a:xfrm>
            <a:off x="291403" y="186841"/>
            <a:ext cx="737549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Sumpf und Überschwemmungsgebiete</a:t>
            </a:r>
            <a:br>
              <a:rPr lang="de-CH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de-CH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Zustand 1864 gemäss Dufourkarte (rote Bereiche; Flächenangaben in ha)</a:t>
            </a:r>
            <a:endParaRPr lang="de-CH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526D97-2EE9-4DB3-8296-BCA4C063F9C1}"/>
              </a:ext>
            </a:extLst>
          </p:cNvPr>
          <p:cNvSpPr txBox="1"/>
          <p:nvPr/>
        </p:nvSpPr>
        <p:spPr>
          <a:xfrm>
            <a:off x="1175657" y="5908430"/>
            <a:ext cx="74357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4’000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102A6CA-4298-4989-88B5-D7B643C478A4}"/>
              </a:ext>
            </a:extLst>
          </p:cNvPr>
          <p:cNvSpPr txBox="1"/>
          <p:nvPr/>
        </p:nvSpPr>
        <p:spPr>
          <a:xfrm>
            <a:off x="7497745" y="2714729"/>
            <a:ext cx="74357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8’000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DC1565-EC4D-43DD-8212-5A7960ECA9F5}"/>
              </a:ext>
            </a:extLst>
          </p:cNvPr>
          <p:cNvSpPr txBox="1"/>
          <p:nvPr/>
        </p:nvSpPr>
        <p:spPr>
          <a:xfrm>
            <a:off x="9783745" y="1525319"/>
            <a:ext cx="74357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600" dirty="0"/>
              <a:t>1’300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1C540F-59DB-4CDB-821E-5D39C8B5B17B}"/>
              </a:ext>
            </a:extLst>
          </p:cNvPr>
          <p:cNvSpPr txBox="1"/>
          <p:nvPr/>
        </p:nvSpPr>
        <p:spPr>
          <a:xfrm>
            <a:off x="9411956" y="662632"/>
            <a:ext cx="74357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5’000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60C1C9-76FB-425C-8043-BCF9938DEE79}"/>
              </a:ext>
            </a:extLst>
          </p:cNvPr>
          <p:cNvSpPr txBox="1"/>
          <p:nvPr/>
        </p:nvSpPr>
        <p:spPr>
          <a:xfrm>
            <a:off x="5928503" y="4283946"/>
            <a:ext cx="74357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4’000</a:t>
            </a:r>
          </a:p>
        </p:txBody>
      </p:sp>
    </p:spTree>
    <p:extLst>
      <p:ext uri="{BB962C8B-B14F-4D97-AF65-F5344CB8AC3E}">
        <p14:creationId xmlns:p14="http://schemas.microsoft.com/office/powerpoint/2010/main" val="1889079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Breitbild</PresentationFormat>
  <Paragraphs>114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</vt:lpstr>
      <vt:lpstr>Benutzerdefiniertes Design</vt:lpstr>
      <vt:lpstr>Extensivierung der Landwirtschaft im Drei-Seen-Land und Grossen Moos wäre unverantwortlich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 Agrigcultura –  Weg in die Zukunft</dc:title>
  <dc:creator>Peter Thomet</dc:creator>
  <cp:lastModifiedBy>Peter Thomet</cp:lastModifiedBy>
  <cp:revision>23</cp:revision>
  <cp:lastPrinted>2022-03-01T10:22:25Z</cp:lastPrinted>
  <dcterms:created xsi:type="dcterms:W3CDTF">2021-12-12T05:47:55Z</dcterms:created>
  <dcterms:modified xsi:type="dcterms:W3CDTF">2022-03-02T19:19:06Z</dcterms:modified>
</cp:coreProperties>
</file>