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298" r:id="rId2"/>
    <p:sldId id="257" r:id="rId3"/>
    <p:sldId id="263" r:id="rId4"/>
    <p:sldId id="331" r:id="rId5"/>
    <p:sldId id="327" r:id="rId6"/>
    <p:sldId id="337" r:id="rId7"/>
    <p:sldId id="339" r:id="rId8"/>
  </p:sldIdLst>
  <p:sldSz cx="9906000" cy="6858000" type="A4"/>
  <p:notesSz cx="6858000" cy="99060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95">
          <p15:clr>
            <a:srgbClr val="A4A3A4"/>
          </p15:clr>
        </p15:guide>
        <p15:guide id="2" orient="horz" pos="3857">
          <p15:clr>
            <a:srgbClr val="A4A3A4"/>
          </p15:clr>
        </p15:guide>
        <p15:guide id="3" orient="horz" pos="574">
          <p15:clr>
            <a:srgbClr val="A4A3A4"/>
          </p15:clr>
        </p15:guide>
        <p15:guide id="4" orient="horz" pos="706">
          <p15:clr>
            <a:srgbClr val="A4A3A4"/>
          </p15:clr>
        </p15:guide>
        <p15:guide id="5" orient="horz" pos="3969">
          <p15:clr>
            <a:srgbClr val="A4A3A4"/>
          </p15:clr>
        </p15:guide>
        <p15:guide id="6" pos="6000">
          <p15:clr>
            <a:srgbClr val="A4A3A4"/>
          </p15:clr>
        </p15:guide>
        <p15:guide id="7" pos="299">
          <p15:clr>
            <a:srgbClr val="A4A3A4"/>
          </p15:clr>
        </p15:guide>
        <p15:guide id="8" pos="2239">
          <p15:clr>
            <a:srgbClr val="A4A3A4"/>
          </p15:clr>
        </p15:guide>
        <p15:guide id="9" pos="2368">
          <p15:clr>
            <a:srgbClr val="A4A3A4"/>
          </p15:clr>
        </p15:guide>
        <p15:guide id="10" pos="2491">
          <p15:clr>
            <a:srgbClr val="A4A3A4"/>
          </p15:clr>
        </p15:guide>
        <p15:guide id="11" pos="3056">
          <p15:clr>
            <a:srgbClr val="A4A3A4"/>
          </p15:clr>
        </p15:guide>
        <p15:guide id="12" pos="3186">
          <p15:clr>
            <a:srgbClr val="A4A3A4"/>
          </p15:clr>
        </p15:guide>
        <p15:guide id="13" pos="3851">
          <p15:clr>
            <a:srgbClr val="A4A3A4"/>
          </p15:clr>
        </p15:guide>
        <p15:guide id="14" pos="39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Girod" initials="CG" lastIdx="1" clrIdx="0">
    <p:extLst/>
  </p:cmAuthor>
  <p:cmAuthor id="2" name="Georg Tobler" initials="G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22"/>
    <p:restoredTop sz="94643"/>
  </p:normalViewPr>
  <p:slideViewPr>
    <p:cSldViewPr snapToGrid="0" snapToObjects="1">
      <p:cViewPr>
        <p:scale>
          <a:sx n="148" d="100"/>
          <a:sy n="148" d="100"/>
        </p:scale>
        <p:origin x="180" y="360"/>
      </p:cViewPr>
      <p:guideLst>
        <p:guide orient="horz" pos="495"/>
        <p:guide orient="horz" pos="3857"/>
        <p:guide orient="horz" pos="574"/>
        <p:guide orient="horz" pos="706"/>
        <p:guide orient="horz" pos="3969"/>
        <p:guide pos="6000"/>
        <p:guide pos="299"/>
        <p:guide pos="2239"/>
        <p:guide pos="2368"/>
        <p:guide pos="2491"/>
        <p:guide pos="3056"/>
        <p:guide pos="3186"/>
        <p:guide pos="3851"/>
        <p:guide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BD13A92D-2685-5048-878C-CEB6B64EF1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B90930B1-6D51-2F47-9B7A-20BE4B64AE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5F8A4-A393-BE43-8D72-C690D7BC2ED6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9CED4D2-1974-8140-AE1B-A211A53C18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D380AF2-B614-D544-9D41-309E4CD0CD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55AF3-AFF5-2440-A545-67098F69A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26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B5B2D-DA2F-1D44-A82B-F25983A8CA7C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1E0EE-3481-CF4C-B52C-5A666AF1D8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3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E0EE-3481-CF4C-B52C-5A666AF1D81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30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E0EE-3481-CF4C-B52C-5A666AF1D81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08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E0EE-3481-CF4C-B52C-5A666AF1D81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71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E0EE-3481-CF4C-B52C-5A666AF1D81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5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E0EE-3481-CF4C-B52C-5A666AF1D81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86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296335" y="186267"/>
            <a:ext cx="3448050" cy="64866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06450" y="150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DE" sz="2400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3124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44000" tIns="72000" rIns="108000" bIns="36000">
            <a:spAutoFit/>
          </a:bodyPr>
          <a:lstStyle/>
          <a:p>
            <a:pPr>
              <a:lnSpc>
                <a:spcPts val="1700"/>
              </a:lnSpc>
              <a:spcBef>
                <a:spcPct val="0"/>
              </a:spcBef>
              <a:tabLst>
                <a:tab pos="4949825" algn="r"/>
              </a:tabLst>
            </a:pPr>
            <a:endParaRPr lang="de-CH" sz="1400" dirty="0">
              <a:solidFill>
                <a:srgbClr val="040E8E"/>
              </a:solidFill>
              <a:latin typeface="Arial" charset="0"/>
            </a:endParaRPr>
          </a:p>
          <a:p>
            <a:pPr>
              <a:lnSpc>
                <a:spcPts val="1700"/>
              </a:lnSpc>
              <a:spcBef>
                <a:spcPct val="0"/>
              </a:spcBef>
              <a:tabLst>
                <a:tab pos="4949825" algn="r"/>
              </a:tabLst>
            </a:pPr>
            <a:endParaRPr lang="de-DE" sz="2400" dirty="0">
              <a:solidFill>
                <a:srgbClr val="3A3AAF"/>
              </a:solidFill>
              <a:latin typeface="Arial" charset="0"/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3956049" y="194730"/>
            <a:ext cx="5687484" cy="586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91068" y="1566332"/>
            <a:ext cx="3063346" cy="1430867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algn="l">
              <a:defRPr sz="2400" b="1" cap="none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Projekttitel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8" y="431799"/>
            <a:ext cx="3063345" cy="10414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Auftraggeber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91068" y="3124197"/>
            <a:ext cx="2981528" cy="106733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CH" dirty="0"/>
              <a:t>Untertitel</a:t>
            </a:r>
            <a:endParaRPr lang="de-DE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0"/>
            <a:ext cx="3124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44000" tIns="72000" rIns="108000" bIns="36000">
            <a:spAutoFit/>
          </a:bodyPr>
          <a:lstStyle/>
          <a:p>
            <a:pPr>
              <a:lnSpc>
                <a:spcPts val="1700"/>
              </a:lnSpc>
              <a:spcBef>
                <a:spcPct val="0"/>
              </a:spcBef>
              <a:tabLst>
                <a:tab pos="4949825" algn="r"/>
              </a:tabLst>
            </a:pPr>
            <a:endParaRPr lang="de-CH" sz="1400" dirty="0">
              <a:solidFill>
                <a:srgbClr val="040E8E"/>
              </a:solidFill>
              <a:latin typeface="Arial" charset="0"/>
            </a:endParaRPr>
          </a:p>
          <a:p>
            <a:pPr>
              <a:lnSpc>
                <a:spcPts val="1700"/>
              </a:lnSpc>
              <a:spcBef>
                <a:spcPct val="0"/>
              </a:spcBef>
              <a:tabLst>
                <a:tab pos="4949825" algn="r"/>
              </a:tabLst>
            </a:pPr>
            <a:endParaRPr lang="de-DE" sz="2400" dirty="0">
              <a:solidFill>
                <a:srgbClr val="3A3AAF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72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270933" y="936625"/>
            <a:ext cx="3457931" cy="53541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4888" y="1044575"/>
            <a:ext cx="5565825" cy="515527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44888" y="6299200"/>
            <a:ext cx="5724045" cy="5588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96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113464" y="936625"/>
            <a:ext cx="3563936" cy="53541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4662" y="1044575"/>
            <a:ext cx="5464225" cy="5078413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44888" y="6299200"/>
            <a:ext cx="5715579" cy="5588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75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6332" y="936624"/>
            <a:ext cx="9381067" cy="53625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256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75262" y="1120775"/>
            <a:ext cx="4368800" cy="24436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3"/>
          </p:nvPr>
        </p:nvSpPr>
        <p:spPr>
          <a:xfrm>
            <a:off x="474848" y="3666067"/>
            <a:ext cx="4368800" cy="24569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4"/>
          </p:nvPr>
        </p:nvSpPr>
        <p:spPr>
          <a:xfrm>
            <a:off x="5130806" y="1120775"/>
            <a:ext cx="4368800" cy="2438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idx="15"/>
          </p:nvPr>
        </p:nvSpPr>
        <p:spPr>
          <a:xfrm>
            <a:off x="5139273" y="3660695"/>
            <a:ext cx="4368800" cy="24622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62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703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872BE33-6842-3E43-9563-630E4FAAD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6388339"/>
            <a:ext cx="1920725" cy="380521"/>
          </a:xfrm>
          <a:prstGeom prst="rect">
            <a:avLst/>
          </a:prstGeom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idx="1"/>
          </p:nvPr>
        </p:nvSpPr>
        <p:spPr>
          <a:xfrm>
            <a:off x="474663" y="1048766"/>
            <a:ext cx="9036050" cy="5074222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033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2"/>
          </p:nvPr>
        </p:nvSpPr>
        <p:spPr>
          <a:xfrm>
            <a:off x="474662" y="1041401"/>
            <a:ext cx="9036051" cy="5081588"/>
          </a:xfrm>
          <a:noFill/>
          <a:ln>
            <a:noFill/>
          </a:ln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1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74663" y="1044575"/>
            <a:ext cx="9036050" cy="507841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684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474662" y="1447801"/>
            <a:ext cx="9036051" cy="46751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4663" y="936626"/>
            <a:ext cx="9036050" cy="502708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255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9875" y="158753"/>
            <a:ext cx="9407525" cy="61404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6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4143" y="1044575"/>
            <a:ext cx="4369246" cy="515937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0373" y="1044575"/>
            <a:ext cx="4413697" cy="515937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606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662" y="1556792"/>
            <a:ext cx="4359275" cy="464715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2538" y="936624"/>
            <a:ext cx="4448175" cy="6090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62538" y="1556793"/>
            <a:ext cx="4448175" cy="464715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4662" y="936625"/>
            <a:ext cx="4359275" cy="6090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20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9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8966201" y="158750"/>
            <a:ext cx="702734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06450" y="150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DE" sz="2400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270933" y="158751"/>
            <a:ext cx="8602134" cy="634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de-DE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270933" y="919162"/>
            <a:ext cx="9406468" cy="538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306328" cy="64135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>
            <a:norm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530600" y="6299200"/>
            <a:ext cx="5994400" cy="55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949267" y="160867"/>
            <a:ext cx="711201" cy="632882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6B6C69"/>
                </a:solidFill>
                <a:latin typeface="+mj-lt"/>
              </a:defRPr>
            </a:lvl1pPr>
          </a:lstStyle>
          <a:p>
            <a:fld id="{08961220-51CD-3845-BC9E-D350355877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65138" y="1048766"/>
            <a:ext cx="9045575" cy="5074222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pic>
        <p:nvPicPr>
          <p:cNvPr id="11" name="Picture 28" descr="BHP_Logo.jpg                                                   00083BABBerz Hafner &amp; Partner          7C2684C8: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0"/>
          <a:stretch/>
        </p:blipFill>
        <p:spPr bwMode="auto">
          <a:xfrm>
            <a:off x="482600" y="6486446"/>
            <a:ext cx="2198158" cy="24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8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40E8E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40E8E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40E8E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40E8E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40E8E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40E8E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40E8E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40E8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+mn-ea"/>
        </a:defRPr>
      </a:lvl2pPr>
      <a:lvl3pPr marL="1074738" indent="-355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BA3077D5-ED88-0445-9051-EB48553E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Bewässerungsstrategie </a:t>
            </a:r>
            <a:r>
              <a:rPr lang="de-DE" dirty="0" err="1"/>
              <a:t>Grosses</a:t>
            </a:r>
            <a:r>
              <a:rPr lang="de-DE" dirty="0"/>
              <a:t> Moos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9D25217-6337-0241-848F-5AB62DE49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Pro </a:t>
            </a:r>
            <a:r>
              <a:rPr lang="de-DE" dirty="0" err="1"/>
              <a:t>Agricultura</a:t>
            </a:r>
            <a:r>
              <a:rPr lang="de-DE" dirty="0"/>
              <a:t> Seeland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EE32AA7E-6F9E-DA4F-B426-7DB17B59A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1068" y="3128729"/>
            <a:ext cx="2981528" cy="1067330"/>
          </a:xfrm>
        </p:spPr>
        <p:txBody>
          <a:bodyPr/>
          <a:lstStyle/>
          <a:p>
            <a:r>
              <a:rPr lang="de-DE" dirty="0"/>
              <a:t>3. März 2022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xmlns="" id="{8F208642-E998-F744-BDA4-59EA2C69D5BC}"/>
              </a:ext>
            </a:extLst>
          </p:cNvPr>
          <p:cNvPicPr/>
          <p:nvPr/>
        </p:nvPicPr>
        <p:blipFill rotWithShape="1">
          <a:blip r:embed="rId3"/>
          <a:srcRect r="7066"/>
          <a:stretch/>
        </p:blipFill>
        <p:spPr bwMode="auto">
          <a:xfrm>
            <a:off x="3849269" y="201661"/>
            <a:ext cx="5712420" cy="3015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472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Themen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976687" y="1942353"/>
            <a:ext cx="9036050" cy="38579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Ausgangslage </a:t>
            </a:r>
            <a:br>
              <a:rPr lang="de-CH" dirty="0"/>
            </a:b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Vorgehen, Terminplan und Stand der Arbeiten</a:t>
            </a:r>
            <a:br>
              <a:rPr lang="de-CH" dirty="0"/>
            </a:b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Zusammensetzung Arbeitsgruppe</a:t>
            </a:r>
            <a:br>
              <a:rPr lang="de-CH" dirty="0"/>
            </a:b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Stossrichtung und Handlungsfelder</a:t>
            </a:r>
          </a:p>
        </p:txBody>
      </p:sp>
    </p:spTree>
    <p:extLst>
      <p:ext uri="{BB962C8B-B14F-4D97-AF65-F5344CB8AC3E}">
        <p14:creationId xmlns:p14="http://schemas.microsoft.com/office/powerpoint/2010/main" val="184277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A722986-2621-2A4F-942B-3D6EF66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Ausgangslage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F5820BB-52D3-7244-B716-08E0018D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1048766"/>
            <a:ext cx="9036050" cy="5074222"/>
          </a:xfrm>
        </p:spPr>
        <p:txBody>
          <a:bodyPr/>
          <a:lstStyle/>
          <a:p>
            <a:r>
              <a:rPr lang="de-DE" dirty="0"/>
              <a:t>Landwirtschaftliche Planung Seeland (2014)</a:t>
            </a:r>
          </a:p>
          <a:p>
            <a:r>
              <a:rPr lang="de-DE" b="1" dirty="0"/>
              <a:t>Erste Projektidee </a:t>
            </a:r>
            <a:r>
              <a:rPr lang="de-DE" dirty="0"/>
              <a:t>durch Jakob Etter</a:t>
            </a:r>
          </a:p>
          <a:p>
            <a:r>
              <a:rPr lang="de-DE" dirty="0"/>
              <a:t>Zustimmung Kanton, aber </a:t>
            </a:r>
            <a:r>
              <a:rPr lang="de-DE" b="1" dirty="0"/>
              <a:t>fehlende Strategie</a:t>
            </a:r>
          </a:p>
          <a:p>
            <a:r>
              <a:rPr lang="de-DE" dirty="0"/>
              <a:t>Erster Strategieentwurf durch Arbeitsgruppe, aber </a:t>
            </a:r>
            <a:r>
              <a:rPr lang="de-DE" b="1" dirty="0"/>
              <a:t>fehlende Ressourcen</a:t>
            </a:r>
          </a:p>
          <a:p>
            <a:r>
              <a:rPr lang="de-DE" b="1" dirty="0"/>
              <a:t>Überarbeitung des Strategieentwurfs </a:t>
            </a:r>
            <a:r>
              <a:rPr lang="de-DE" dirty="0"/>
              <a:t>durch BHP </a:t>
            </a:r>
            <a:r>
              <a:rPr lang="de-DE" dirty="0" err="1"/>
              <a:t>Raumplan</a:t>
            </a:r>
            <a:r>
              <a:rPr lang="de-DE" dirty="0"/>
              <a:t> und </a:t>
            </a:r>
            <a:r>
              <a:rPr lang="de-DE" dirty="0" err="1"/>
              <a:t>Alnus</a:t>
            </a:r>
            <a:r>
              <a:rPr lang="de-DE" dirty="0"/>
              <a:t> AG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7CC742B-9BFA-AA4B-A048-383C716D024E}"/>
              </a:ext>
            </a:extLst>
          </p:cNvPr>
          <p:cNvSpPr txBox="1"/>
          <p:nvPr/>
        </p:nvSpPr>
        <p:spPr>
          <a:xfrm>
            <a:off x="474663" y="3311030"/>
            <a:ext cx="2747961" cy="2124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+mn-lt"/>
              </a:rPr>
              <a:t>Bewässerungsstrategie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Klärung der übergeordneten Fragen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Abstimmung der Interessen</a:t>
            </a:r>
          </a:p>
          <a:p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448D4238-5B81-5B41-B6A8-F95149DD73C2}"/>
              </a:ext>
            </a:extLst>
          </p:cNvPr>
          <p:cNvSpPr txBox="1"/>
          <p:nvPr/>
        </p:nvSpPr>
        <p:spPr>
          <a:xfrm>
            <a:off x="3618707" y="3311030"/>
            <a:ext cx="2747961" cy="2124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+mn-lt"/>
              </a:rPr>
              <a:t>Bewässerungsplanung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Konkretisierung der strategischen Überlegungen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Vorgaben zuhanden der Teilgebiete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CCD42D30-35FC-E644-858B-1126FCFAEA77}"/>
              </a:ext>
            </a:extLst>
          </p:cNvPr>
          <p:cNvSpPr txBox="1"/>
          <p:nvPr/>
        </p:nvSpPr>
        <p:spPr>
          <a:xfrm>
            <a:off x="6762752" y="3329808"/>
            <a:ext cx="2747961" cy="2124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+mn-lt"/>
              </a:rPr>
              <a:t>Bewässerungsprojekte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Realisierung konkreter Bewässerungsprojekte durch lokale Trägerschaften</a:t>
            </a:r>
          </a:p>
        </p:txBody>
      </p:sp>
      <p:cxnSp>
        <p:nvCxnSpPr>
          <p:cNvPr id="21" name="Gewinkelte Verbindung 20">
            <a:extLst>
              <a:ext uri="{FF2B5EF4-FFF2-40B4-BE49-F238E27FC236}">
                <a16:creationId xmlns:a16="http://schemas.microsoft.com/office/drawing/2014/main" xmlns="" id="{CD378829-35FE-524B-B5C2-3E212E3972EC}"/>
              </a:ext>
            </a:extLst>
          </p:cNvPr>
          <p:cNvCxnSpPr>
            <a:cxnSpLocks/>
            <a:stCxn id="9" idx="2"/>
            <a:endCxn id="4" idx="2"/>
          </p:cNvCxnSpPr>
          <p:nvPr/>
        </p:nvCxnSpPr>
        <p:spPr bwMode="auto">
          <a:xfrm rot="5400000" flipH="1">
            <a:off x="4983300" y="2300375"/>
            <a:ext cx="18778" cy="6288089"/>
          </a:xfrm>
          <a:prstGeom prst="bentConnector3">
            <a:avLst>
              <a:gd name="adj1" fmla="val -1217382"/>
            </a:avLst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51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A722986-2621-2A4F-942B-3D6EF66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Vorgehen, Terminplan und Stand der Arbeiten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xmlns="" id="{3369A1E6-E60F-6546-9C6B-923662C7F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95548"/>
              </p:ext>
            </p:extLst>
          </p:nvPr>
        </p:nvGraphicFramePr>
        <p:xfrm>
          <a:off x="465138" y="1138766"/>
          <a:ext cx="8932862" cy="4324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34062">
                  <a:extLst>
                    <a:ext uri="{9D8B030D-6E8A-4147-A177-3AD203B41FA5}">
                      <a16:colId xmlns:a16="http://schemas.microsoft.com/office/drawing/2014/main" xmlns="" val="1979405319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xmlns="" val="1957855434"/>
                    </a:ext>
                  </a:extLst>
                </a:gridCol>
              </a:tblGrid>
              <a:tr h="587904">
                <a:tc>
                  <a:txBody>
                    <a:bodyPr/>
                    <a:lstStyle/>
                    <a:p>
                      <a:r>
                        <a:rPr lang="de-DE" dirty="0"/>
                        <a:t>Was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Wann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40438"/>
                  </a:ext>
                </a:extLst>
              </a:tr>
              <a:tr h="587904">
                <a:tc>
                  <a:txBody>
                    <a:bodyPr/>
                    <a:lstStyle/>
                    <a:p>
                      <a:r>
                        <a:rPr lang="de-DE" dirty="0"/>
                        <a:t>Startsitzung Projektleitung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Mai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060318"/>
                  </a:ext>
                </a:extLst>
              </a:tr>
              <a:tr h="587904">
                <a:tc>
                  <a:txBody>
                    <a:bodyPr/>
                    <a:lstStyle/>
                    <a:p>
                      <a:r>
                        <a:rPr lang="de-DE" b="0" dirty="0"/>
                        <a:t>Analyse und redaktionelles Konzept,</a:t>
                      </a:r>
                    </a:p>
                    <a:p>
                      <a:r>
                        <a:rPr lang="de-DE" b="0" dirty="0"/>
                        <a:t>Konsolidierung in Arbeitsgruppe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Juni– August 2021</a:t>
                      </a:r>
                      <a:br>
                        <a:rPr lang="de-DE" dirty="0"/>
                      </a:br>
                      <a:r>
                        <a:rPr lang="de-DE" dirty="0"/>
                        <a:t>3. September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5410052"/>
                  </a:ext>
                </a:extLst>
              </a:tr>
              <a:tr h="587904">
                <a:tc>
                  <a:txBody>
                    <a:bodyPr/>
                    <a:lstStyle/>
                    <a:p>
                      <a:r>
                        <a:rPr lang="de-DE" b="0" dirty="0"/>
                        <a:t>Überarbeitung und Ergänzung Strategieentwurf,</a:t>
                      </a:r>
                      <a:br>
                        <a:rPr lang="de-DE" b="0" dirty="0"/>
                      </a:br>
                      <a:r>
                        <a:rPr lang="de-DE" b="0" dirty="0"/>
                        <a:t>Konsolidierung in Arbeitsgruppe</a:t>
                      </a:r>
                    </a:p>
                  </a:txBody>
                  <a:tcP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September – November 2021</a:t>
                      </a:r>
                      <a:br>
                        <a:rPr lang="de-DE" dirty="0"/>
                      </a:br>
                      <a:r>
                        <a:rPr lang="de-DE" dirty="0"/>
                        <a:t>11. November 2021</a:t>
                      </a:r>
                    </a:p>
                  </a:txBody>
                  <a:tcP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6347987"/>
                  </a:ext>
                </a:extLst>
              </a:tr>
              <a:tr h="587904">
                <a:tc>
                  <a:txBody>
                    <a:bodyPr/>
                    <a:lstStyle/>
                    <a:p>
                      <a:r>
                        <a:rPr lang="de-DE" b="0" dirty="0"/>
                        <a:t>Ergänzung Fachinputs und Schlussbericht,</a:t>
                      </a:r>
                      <a:br>
                        <a:rPr lang="de-DE" b="0" dirty="0"/>
                      </a:br>
                      <a:r>
                        <a:rPr lang="de-DE" b="0" dirty="0"/>
                        <a:t>Konsolidierung in Arbeitsgruppe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Dezember 2021 – März 2022</a:t>
                      </a:r>
                      <a:br>
                        <a:rPr lang="de-DE" dirty="0"/>
                      </a:br>
                      <a:r>
                        <a:rPr lang="de-DE" dirty="0"/>
                        <a:t>7. April 2022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42583629"/>
                  </a:ext>
                </a:extLst>
              </a:tr>
              <a:tr h="587904">
                <a:tc>
                  <a:txBody>
                    <a:bodyPr/>
                    <a:lstStyle/>
                    <a:p>
                      <a:r>
                        <a:rPr lang="de-DE" dirty="0"/>
                        <a:t>Informationsveranstaltung für Fachstellen/Organisationen,</a:t>
                      </a:r>
                      <a:br>
                        <a:rPr lang="de-DE" dirty="0"/>
                      </a:br>
                      <a:r>
                        <a:rPr lang="de-DE" dirty="0"/>
                        <a:t>Start Vernehmlassung / Mitberichtsverfahren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Mai 2022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10757194"/>
                  </a:ext>
                </a:extLst>
              </a:tr>
              <a:tr h="587904">
                <a:tc>
                  <a:txBody>
                    <a:bodyPr/>
                    <a:lstStyle/>
                    <a:p>
                      <a:r>
                        <a:rPr lang="de-DE" dirty="0"/>
                        <a:t>Auslösung Bewässerungsplanung?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750940343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0002F6D7-1054-6446-A52F-4EE4BA8A6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73528"/>
              </p:ext>
            </p:extLst>
          </p:nvPr>
        </p:nvGraphicFramePr>
        <p:xfrm>
          <a:off x="465138" y="3591859"/>
          <a:ext cx="8932862" cy="2004631"/>
        </p:xfrm>
        <a:graphic>
          <a:graphicData uri="http://schemas.openxmlformats.org/drawingml/2006/table">
            <a:tbl>
              <a:tblPr/>
              <a:tblGrid>
                <a:gridCol w="8932862">
                  <a:extLst>
                    <a:ext uri="{9D8B030D-6E8A-4147-A177-3AD203B41FA5}">
                      <a16:colId xmlns:a16="http://schemas.microsoft.com/office/drawing/2014/main" xmlns="" val="432064433"/>
                    </a:ext>
                  </a:extLst>
                </a:gridCol>
              </a:tblGrid>
              <a:tr h="200463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1"/>
                      </a:solidFill>
                      <a:prstDash val="solid"/>
                    </a:lnL>
                    <a:lnR w="38100" cmpd="sng">
                      <a:solidFill>
                        <a:schemeClr val="accent1"/>
                      </a:solidFill>
                      <a:prstDash val="solid"/>
                    </a:lnR>
                    <a:lnT w="38100" cmpd="sng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990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3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A722986-2621-2A4F-942B-3D6EF667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Zusammensetzung Arbeitsgruppe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E746E6E8-7AD2-2042-8426-E8BF09C0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479" y="975366"/>
            <a:ext cx="4064670" cy="5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4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0B5B7163-2A3F-F64C-B47D-D43965D592EF}"/>
              </a:ext>
            </a:extLst>
          </p:cNvPr>
          <p:cNvSpPr txBox="1"/>
          <p:nvPr/>
        </p:nvSpPr>
        <p:spPr>
          <a:xfrm>
            <a:off x="7120508" y="223379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1A670E9-212C-6143-95C2-D0342CD25E2E}"/>
              </a:ext>
            </a:extLst>
          </p:cNvPr>
          <p:cNvSpPr txBox="1"/>
          <p:nvPr/>
        </p:nvSpPr>
        <p:spPr>
          <a:xfrm>
            <a:off x="299069" y="465261"/>
            <a:ext cx="319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+mj-lt"/>
              </a:rPr>
              <a:t>Stossrichtungen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3DC4DDD0-A1B4-2B40-BA7B-187D8449EAD2}"/>
              </a:ext>
            </a:extLst>
          </p:cNvPr>
          <p:cNvSpPr txBox="1"/>
          <p:nvPr/>
        </p:nvSpPr>
        <p:spPr>
          <a:xfrm>
            <a:off x="3692395" y="964769"/>
            <a:ext cx="5871600" cy="1306800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A: Wasserbedarf, -nutzung und -qualität </a:t>
            </a:r>
          </a:p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B: Wasserverfügbarkeit und Wasserbezugsquellen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21500B07-D67B-9B45-881D-FE0A334375FE}"/>
              </a:ext>
            </a:extLst>
          </p:cNvPr>
          <p:cNvSpPr txBox="1"/>
          <p:nvPr/>
        </p:nvSpPr>
        <p:spPr>
          <a:xfrm>
            <a:off x="3620114" y="460046"/>
            <a:ext cx="678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+mj-lt"/>
              </a:rPr>
              <a:t>Handlungsfelder und Massnahmen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DCF276F4-7F97-7349-8125-3ABC9FFC723A}"/>
              </a:ext>
            </a:extLst>
          </p:cNvPr>
          <p:cNvSpPr/>
          <p:nvPr/>
        </p:nvSpPr>
        <p:spPr bwMode="auto">
          <a:xfrm>
            <a:off x="137787" y="369332"/>
            <a:ext cx="9629192" cy="6372000"/>
          </a:xfrm>
          <a:prstGeom prst="rect">
            <a:avLst/>
          </a:prstGeom>
          <a:noFill/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80EC3AE3-D45D-E745-BA5B-F8BF71D69187}"/>
              </a:ext>
            </a:extLst>
          </p:cNvPr>
          <p:cNvSpPr txBox="1"/>
          <p:nvPr/>
        </p:nvSpPr>
        <p:spPr>
          <a:xfrm>
            <a:off x="137787" y="0"/>
            <a:ext cx="77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+mn-lt"/>
              </a:rPr>
              <a:t>Nachhaltige Bewässerung für die landwirtschaftliche Produktion sicherstellen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F721D975-3394-B340-8C08-6DE055E63974}"/>
              </a:ext>
            </a:extLst>
          </p:cNvPr>
          <p:cNvSpPr txBox="1"/>
          <p:nvPr/>
        </p:nvSpPr>
        <p:spPr>
          <a:xfrm>
            <a:off x="3683648" y="3846392"/>
            <a:ext cx="5899668" cy="1306800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D: Überkommunale Wasserbeschaffung und –</a:t>
            </a:r>
            <a:r>
              <a:rPr lang="de-DE" sz="1600" dirty="0" err="1">
                <a:solidFill>
                  <a:schemeClr val="bg1"/>
                </a:solidFill>
                <a:latin typeface="+mn-lt"/>
              </a:rPr>
              <a:t>verteilung</a:t>
            </a:r>
            <a:r>
              <a:rPr lang="de-DE" sz="1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E: Sektorenübergreifende Koordination und Zusammenarbeit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CEE668DA-F944-E74A-B31E-3A53AD6748FD}"/>
              </a:ext>
            </a:extLst>
          </p:cNvPr>
          <p:cNvSpPr txBox="1"/>
          <p:nvPr/>
        </p:nvSpPr>
        <p:spPr>
          <a:xfrm>
            <a:off x="3692395" y="2410859"/>
            <a:ext cx="5871600" cy="1306800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C: Bewässerungstechnik 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xmlns="" id="{77A64A18-5A4D-D946-9A44-8978CC09B4BB}"/>
              </a:ext>
            </a:extLst>
          </p:cNvPr>
          <p:cNvSpPr txBox="1"/>
          <p:nvPr/>
        </p:nvSpPr>
        <p:spPr>
          <a:xfrm>
            <a:off x="3692395" y="5283176"/>
            <a:ext cx="5878868" cy="1306800"/>
          </a:xfrm>
          <a:prstGeom prst="rect">
            <a:avLst/>
          </a:prstGeom>
          <a:solidFill>
            <a:schemeClr val="accent5"/>
          </a:solidFill>
          <a:ln w="635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F: Wasser-, Energie-, und Bodennutzung</a:t>
            </a:r>
          </a:p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G: Umweltbelastungen</a:t>
            </a:r>
          </a:p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H: Ökologischer Ausgleich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xmlns="" id="{F400B969-FB6E-1D42-8CC2-167EAD859A3C}"/>
              </a:ext>
            </a:extLst>
          </p:cNvPr>
          <p:cNvSpPr txBox="1"/>
          <p:nvPr/>
        </p:nvSpPr>
        <p:spPr>
          <a:xfrm>
            <a:off x="319622" y="964766"/>
            <a:ext cx="3169790" cy="1306800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Ausreichende Bewässerung sicherstellen 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xmlns="" id="{6F1A3E37-B972-7F44-B558-774B3B7E536D}"/>
              </a:ext>
            </a:extLst>
          </p:cNvPr>
          <p:cNvSpPr txBox="1"/>
          <p:nvPr/>
        </p:nvSpPr>
        <p:spPr>
          <a:xfrm>
            <a:off x="330196" y="2405037"/>
            <a:ext cx="3169790" cy="1306800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Effiziente, wirtschaftliche und anpassungsfähige Bewässerung sicherstellen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xmlns="" id="{FAD7576B-6090-6A4D-8E69-5EAC8824FD41}"/>
              </a:ext>
            </a:extLst>
          </p:cNvPr>
          <p:cNvSpPr txBox="1"/>
          <p:nvPr/>
        </p:nvSpPr>
        <p:spPr>
          <a:xfrm>
            <a:off x="330196" y="3830785"/>
            <a:ext cx="3169790" cy="1306800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Koordinierte Bewässerung sicherstellen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6136BCD2-E1BC-174C-A3A7-D63FF1D0012F}"/>
              </a:ext>
            </a:extLst>
          </p:cNvPr>
          <p:cNvSpPr txBox="1"/>
          <p:nvPr/>
        </p:nvSpPr>
        <p:spPr>
          <a:xfrm>
            <a:off x="330196" y="5283177"/>
            <a:ext cx="3169790" cy="1306800"/>
          </a:xfrm>
          <a:prstGeom prst="rect">
            <a:avLst/>
          </a:prstGeom>
          <a:solidFill>
            <a:schemeClr val="accent5"/>
          </a:solidFill>
          <a:ln w="635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Ressourcenschonende Bewässerung sicherstellen</a:t>
            </a:r>
          </a:p>
        </p:txBody>
      </p:sp>
    </p:spTree>
    <p:extLst>
      <p:ext uri="{BB962C8B-B14F-4D97-AF65-F5344CB8AC3E}">
        <p14:creationId xmlns:p14="http://schemas.microsoft.com/office/powerpoint/2010/main" val="410559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5C055A-5C52-9740-8CFE-366A68ED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5095BFA-CD65-1144-80E0-55F61BB2F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54" r="25001" b="11121"/>
          <a:stretch/>
        </p:blipFill>
        <p:spPr>
          <a:xfrm>
            <a:off x="352880" y="0"/>
            <a:ext cx="9162055" cy="68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217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BHP Raumplan">
      <a:dk1>
        <a:sysClr val="windowText" lastClr="000000"/>
      </a:dk1>
      <a:lt1>
        <a:sysClr val="window" lastClr="FFFFFF"/>
      </a:lt1>
      <a:dk2>
        <a:srgbClr val="675C52"/>
      </a:dk2>
      <a:lt2>
        <a:srgbClr val="EEECE1"/>
      </a:lt2>
      <a:accent1>
        <a:srgbClr val="F8A523"/>
      </a:accent1>
      <a:accent2>
        <a:srgbClr val="8E8E8E"/>
      </a:accent2>
      <a:accent3>
        <a:srgbClr val="005BAA"/>
      </a:accent3>
      <a:accent4>
        <a:srgbClr val="890C29"/>
      </a:accent4>
      <a:accent5>
        <a:srgbClr val="738114"/>
      </a:accent5>
      <a:accent6>
        <a:srgbClr val="BE5F00"/>
      </a:accent6>
      <a:hlink>
        <a:srgbClr val="0000FF"/>
      </a:hlink>
      <a:folHlink>
        <a:srgbClr val="800080"/>
      </a:folHlink>
    </a:clrScheme>
    <a:fontScheme name="Boreas">
      <a:majorFont>
        <a:latin typeface="Franklin Gothic Medium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Franklin Gothic Book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88925" algn="l"/>
          </a:tabLst>
          <a:defRPr kumimoji="0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 bwMode="auto"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Standarddesign</Template>
  <TotalTime>0</TotalTime>
  <Words>210</Words>
  <Application>Microsoft Office PowerPoint</Application>
  <PresentationFormat>A4-Papier (210x297 mm)</PresentationFormat>
  <Paragraphs>59</Paragraphs>
  <Slides>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Standarddesign</vt:lpstr>
      <vt:lpstr>Bewässerungsstrategie Grosses Moos</vt:lpstr>
      <vt:lpstr>Themen</vt:lpstr>
      <vt:lpstr>1. Ausgangslage</vt:lpstr>
      <vt:lpstr>2. Vorgehen, Terminplan und Stand der Arbeiten</vt:lpstr>
      <vt:lpstr>3. Zusammensetzung Arbeitsgruppe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Überprüfung ViV-Standorte:  Brügg-Brüggmoos</dc:title>
  <dc:subject/>
  <dc:creator>Georg Tobler</dc:creator>
  <cp:keywords/>
  <dc:description/>
  <cp:lastModifiedBy>info@proagricultura.ch</cp:lastModifiedBy>
  <cp:revision>174</cp:revision>
  <cp:lastPrinted>2021-09-14T14:37:30Z</cp:lastPrinted>
  <dcterms:created xsi:type="dcterms:W3CDTF">2021-08-04T15:42:37Z</dcterms:created>
  <dcterms:modified xsi:type="dcterms:W3CDTF">2022-03-04T09:00:36Z</dcterms:modified>
  <cp:category/>
</cp:coreProperties>
</file>