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67" r:id="rId2"/>
    <p:sldId id="386" r:id="rId3"/>
    <p:sldId id="277" r:id="rId4"/>
    <p:sldId id="279" r:id="rId5"/>
    <p:sldId id="393" r:id="rId6"/>
    <p:sldId id="394" r:id="rId7"/>
    <p:sldId id="395" r:id="rId8"/>
    <p:sldId id="369" r:id="rId9"/>
    <p:sldId id="389" r:id="rId10"/>
    <p:sldId id="387" r:id="rId11"/>
    <p:sldId id="388" r:id="rId12"/>
    <p:sldId id="399" r:id="rId13"/>
    <p:sldId id="401" r:id="rId14"/>
    <p:sldId id="392" r:id="rId15"/>
    <p:sldId id="316" r:id="rId16"/>
    <p:sldId id="379" r:id="rId17"/>
    <p:sldId id="383" r:id="rId18"/>
    <p:sldId id="400" r:id="rId19"/>
    <p:sldId id="396" r:id="rId20"/>
    <p:sldId id="385" r:id="rId21"/>
    <p:sldId id="314" r:id="rId22"/>
    <p:sldId id="402" r:id="rId23"/>
  </p:sldIdLst>
  <p:sldSz cx="12192000" cy="6858000"/>
  <p:notesSz cx="7102475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94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C2ACC4C9-08AF-4BD4-82C7-4CB593219C7A}" type="datetimeFigureOut">
              <a:rPr lang="de-CH" smtClean="0"/>
              <a:t>26.08.2021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3D0BD273-FC20-41BE-9702-DC434ED564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1982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634A053C-9A78-4196-9CF9-6559BF64AA04}" type="datetimeFigureOut">
              <a:rPr lang="de-CH" smtClean="0"/>
              <a:t>26.08.2021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3DDD5D90-F29B-4BD6-A919-9F6863C4423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0290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F36A-B4B3-48D0-A34B-A3D3DD6A1AFB}" type="datetimeFigureOut">
              <a:rPr lang="de-CH" smtClean="0"/>
              <a:t>26.08.2021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7946-187F-485B-9689-50209925824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940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F36A-B4B3-48D0-A34B-A3D3DD6A1AFB}" type="datetimeFigureOut">
              <a:rPr lang="de-CH" smtClean="0"/>
              <a:t>26.08.2021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7946-187F-485B-9689-50209925824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764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F36A-B4B3-48D0-A34B-A3D3DD6A1AFB}" type="datetimeFigureOut">
              <a:rPr lang="de-CH" smtClean="0"/>
              <a:t>26.08.2021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7946-187F-485B-9689-50209925824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2763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F36A-B4B3-48D0-A34B-A3D3DD6A1AFB}" type="datetimeFigureOut">
              <a:rPr lang="de-CH" smtClean="0"/>
              <a:t>26.08.2021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7946-187F-485B-9689-50209925824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359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F36A-B4B3-48D0-A34B-A3D3DD6A1AFB}" type="datetimeFigureOut">
              <a:rPr lang="de-CH" smtClean="0"/>
              <a:t>26.08.2021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7946-187F-485B-9689-50209925824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266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F36A-B4B3-48D0-A34B-A3D3DD6A1AFB}" type="datetimeFigureOut">
              <a:rPr lang="de-CH" smtClean="0"/>
              <a:t>26.08.2021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7946-187F-485B-9689-50209925824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232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F36A-B4B3-48D0-A34B-A3D3DD6A1AFB}" type="datetimeFigureOut">
              <a:rPr lang="de-CH" smtClean="0"/>
              <a:t>26.08.2021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7946-187F-485B-9689-50209925824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77023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F36A-B4B3-48D0-A34B-A3D3DD6A1AFB}" type="datetimeFigureOut">
              <a:rPr lang="de-CH" smtClean="0"/>
              <a:t>26.08.2021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7946-187F-485B-9689-50209925824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257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F36A-B4B3-48D0-A34B-A3D3DD6A1AFB}" type="datetimeFigureOut">
              <a:rPr lang="de-CH" smtClean="0"/>
              <a:t>26.08.2021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7946-187F-485B-9689-50209925824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973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F36A-B4B3-48D0-A34B-A3D3DD6A1AFB}" type="datetimeFigureOut">
              <a:rPr lang="de-CH" smtClean="0"/>
              <a:t>26.08.2021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7946-187F-485B-9689-50209925824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709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9F36A-B4B3-48D0-A34B-A3D3DD6A1AFB}" type="datetimeFigureOut">
              <a:rPr lang="de-CH" smtClean="0"/>
              <a:t>26.08.2021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D7946-187F-485B-9689-50209925824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3254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9F36A-B4B3-48D0-A34B-A3D3DD6A1AFB}" type="datetimeFigureOut">
              <a:rPr lang="de-CH" smtClean="0"/>
              <a:t>26.08.2021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D7946-187F-485B-9689-50209925824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634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agricultura.ch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9C6CB4B-8A17-40FA-96F7-D986D946C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8" t="18940" r="3692" b="29848"/>
          <a:stretch/>
        </p:blipFill>
        <p:spPr>
          <a:xfrm>
            <a:off x="1028701" y="541824"/>
            <a:ext cx="10557163" cy="3313204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6E8B754-F3E9-4FA9-8F2C-8C449BC97B79}"/>
              </a:ext>
            </a:extLst>
          </p:cNvPr>
          <p:cNvSpPr/>
          <p:nvPr/>
        </p:nvSpPr>
        <p:spPr>
          <a:xfrm>
            <a:off x="4011621" y="5219921"/>
            <a:ext cx="45913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CH" sz="2800" dirty="0">
                <a:solidFill>
                  <a:srgbClr val="13ADDD"/>
                </a:solidFill>
                <a:hlinkClick r:id="rId3"/>
              </a:rPr>
              <a:t>http://</a:t>
            </a:r>
            <a:r>
              <a:rPr lang="de-CH" sz="2800" dirty="0">
                <a:solidFill>
                  <a:srgbClr val="00B0F0"/>
                </a:solidFill>
                <a:hlinkClick r:id="rId3"/>
              </a:rPr>
              <a:t>w</a:t>
            </a:r>
            <a:r>
              <a:rPr lang="de-CH" sz="2800" dirty="0">
                <a:solidFill>
                  <a:srgbClr val="13ADDD"/>
                </a:solidFill>
                <a:hlinkClick r:id="rId3"/>
              </a:rPr>
              <a:t>ww.proagricultura.ch</a:t>
            </a:r>
            <a:r>
              <a:rPr lang="de-CH" sz="2800" dirty="0">
                <a:solidFill>
                  <a:srgbClr val="13ADD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10236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882876CF-B9D9-4B7C-8E71-A21407B3C8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3" t="16324" r="4813" b="17383"/>
          <a:stretch/>
        </p:blipFill>
        <p:spPr>
          <a:xfrm>
            <a:off x="425865" y="1935621"/>
            <a:ext cx="11340269" cy="454636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50A1E08-74C9-4C54-949D-EDC94F92C654}"/>
              </a:ext>
            </a:extLst>
          </p:cNvPr>
          <p:cNvSpPr txBox="1"/>
          <p:nvPr/>
        </p:nvSpPr>
        <p:spPr>
          <a:xfrm>
            <a:off x="0" y="37601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PAC-Bilanz 2020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C10F2D9-28D8-4E98-9A50-21DCE63DC2F1}"/>
              </a:ext>
            </a:extLst>
          </p:cNvPr>
          <p:cNvSpPr/>
          <p:nvPr/>
        </p:nvSpPr>
        <p:spPr>
          <a:xfrm>
            <a:off x="8615493" y="2013358"/>
            <a:ext cx="1375795" cy="42867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303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0372B001-1626-44A8-82E6-48DC5904E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30" t="16822" r="3341" b="24486"/>
          <a:stretch/>
        </p:blipFill>
        <p:spPr>
          <a:xfrm>
            <a:off x="165218" y="1733777"/>
            <a:ext cx="11861563" cy="402507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0F682C1-58F6-4BDA-B300-3870301ACA1D}"/>
              </a:ext>
            </a:extLst>
          </p:cNvPr>
          <p:cNvSpPr txBox="1"/>
          <p:nvPr/>
        </p:nvSpPr>
        <p:spPr>
          <a:xfrm>
            <a:off x="0" y="604007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PAC-Bilanz (Fortsetzung)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E281568-A098-40EE-A574-6FBAEC75A272}"/>
              </a:ext>
            </a:extLst>
          </p:cNvPr>
          <p:cNvSpPr/>
          <p:nvPr/>
        </p:nvSpPr>
        <p:spPr>
          <a:xfrm>
            <a:off x="8716161" y="1733777"/>
            <a:ext cx="1375795" cy="3953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743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755E641-CB08-40C3-998B-D41C66DD49EF}"/>
              </a:ext>
            </a:extLst>
          </p:cNvPr>
          <p:cNvSpPr txBox="1"/>
          <p:nvPr/>
        </p:nvSpPr>
        <p:spPr>
          <a:xfrm>
            <a:off x="1" y="1026403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Revisorenbericht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6C2FD3-848D-4506-9CB9-6B98E6EE1F71}"/>
              </a:ext>
            </a:extLst>
          </p:cNvPr>
          <p:cNvSpPr txBox="1"/>
          <p:nvPr/>
        </p:nvSpPr>
        <p:spPr>
          <a:xfrm>
            <a:off x="3586349" y="2493817"/>
            <a:ext cx="4678877" cy="2204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CH" sz="2400" dirty="0"/>
              <a:t>von</a:t>
            </a:r>
          </a:p>
          <a:p>
            <a:pPr algn="ctr">
              <a:lnSpc>
                <a:spcPct val="200000"/>
              </a:lnSpc>
            </a:pPr>
            <a:r>
              <a:rPr lang="de-CH" sz="2400" dirty="0"/>
              <a:t>Corinne Haslebacher</a:t>
            </a:r>
          </a:p>
          <a:p>
            <a:pPr algn="ctr">
              <a:lnSpc>
                <a:spcPct val="200000"/>
              </a:lnSpc>
            </a:pPr>
            <a:r>
              <a:rPr lang="de-CH" sz="2400" dirty="0"/>
              <a:t>Marcel Kissling</a:t>
            </a:r>
          </a:p>
        </p:txBody>
      </p:sp>
    </p:spTree>
    <p:extLst>
      <p:ext uri="{BB962C8B-B14F-4D97-AF65-F5344CB8AC3E}">
        <p14:creationId xmlns:p14="http://schemas.microsoft.com/office/powerpoint/2010/main" val="3477487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CB7E38FE-52B4-4318-9097-39D1448BDE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33" t="13831" r="15817" b="4424"/>
          <a:stretch/>
        </p:blipFill>
        <p:spPr>
          <a:xfrm>
            <a:off x="1047340" y="696286"/>
            <a:ext cx="10097320" cy="616171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7AC52E1-427E-4CA0-BD72-18E24680291A}"/>
              </a:ext>
            </a:extLst>
          </p:cNvPr>
          <p:cNvSpPr txBox="1"/>
          <p:nvPr/>
        </p:nvSpPr>
        <p:spPr>
          <a:xfrm>
            <a:off x="3222771" y="58723"/>
            <a:ext cx="5746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PAC-Budget 2021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DA76E4A-C3B6-4E79-8636-B19BF2AD84D8}"/>
              </a:ext>
            </a:extLst>
          </p:cNvPr>
          <p:cNvSpPr/>
          <p:nvPr/>
        </p:nvSpPr>
        <p:spPr>
          <a:xfrm>
            <a:off x="9607137" y="639140"/>
            <a:ext cx="1537523" cy="6218860"/>
          </a:xfrm>
          <a:prstGeom prst="rect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Stern: 5 Zacken 5">
            <a:extLst>
              <a:ext uri="{FF2B5EF4-FFF2-40B4-BE49-F238E27FC236}">
                <a16:creationId xmlns:a16="http://schemas.microsoft.com/office/drawing/2014/main" id="{EFC4D50D-947A-4D0A-B5C4-5A251B5F1DA2}"/>
              </a:ext>
            </a:extLst>
          </p:cNvPr>
          <p:cNvSpPr/>
          <p:nvPr/>
        </p:nvSpPr>
        <p:spPr>
          <a:xfrm>
            <a:off x="4475019" y="3523178"/>
            <a:ext cx="154379" cy="1324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9078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E62576E3-3E3C-4C88-9FA0-5B95BDC77D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550699"/>
              </p:ext>
            </p:extLst>
          </p:nvPr>
        </p:nvGraphicFramePr>
        <p:xfrm>
          <a:off x="2973460" y="3051958"/>
          <a:ext cx="6503049" cy="2374349"/>
        </p:xfrm>
        <a:graphic>
          <a:graphicData uri="http://schemas.openxmlformats.org/drawingml/2006/table">
            <a:tbl>
              <a:tblPr/>
              <a:tblGrid>
                <a:gridCol w="4828444">
                  <a:extLst>
                    <a:ext uri="{9D8B030D-6E8A-4147-A177-3AD203B41FA5}">
                      <a16:colId xmlns:a16="http://schemas.microsoft.com/office/drawing/2014/main" val="3038497245"/>
                    </a:ext>
                  </a:extLst>
                </a:gridCol>
                <a:gridCol w="1674605">
                  <a:extLst>
                    <a:ext uri="{9D8B030D-6E8A-4147-A177-3AD203B41FA5}">
                      <a16:colId xmlns:a16="http://schemas.microsoft.com/office/drawing/2014/main" val="1942529187"/>
                    </a:ext>
                  </a:extLst>
                </a:gridCol>
              </a:tblGrid>
              <a:tr h="233497"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Uni-Zürich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180'000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948315"/>
                  </a:ext>
                </a:extLst>
              </a:tr>
              <a:tr h="487577"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BAFU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60'000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040215"/>
                  </a:ext>
                </a:extLst>
              </a:tr>
              <a:tr h="487577"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Kantone BE, FR, VD </a:t>
                      </a:r>
                      <a:r>
                        <a:rPr lang="de-C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(Landwirtschaft)</a:t>
                      </a:r>
                      <a:endParaRPr lang="de-C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30'000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571035"/>
                  </a:ext>
                </a:extLst>
              </a:tr>
              <a:tr h="511955"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PAC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4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20'000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232530"/>
                  </a:ext>
                </a:extLst>
              </a:tr>
              <a:tr h="511955">
                <a:tc>
                  <a:txBody>
                    <a:bodyPr/>
                    <a:lstStyle/>
                    <a:p>
                      <a:pPr algn="l" fontAlgn="b"/>
                      <a:r>
                        <a:rPr lang="de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290'000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01901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8A125086-3888-4400-AC7A-C2C05E26D69D}"/>
              </a:ext>
            </a:extLst>
          </p:cNvPr>
          <p:cNvSpPr txBox="1"/>
          <p:nvPr/>
        </p:nvSpPr>
        <p:spPr>
          <a:xfrm>
            <a:off x="479306" y="212370"/>
            <a:ext cx="11491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Projekt RESTORE</a:t>
            </a:r>
          </a:p>
          <a:p>
            <a:pPr algn="ctr"/>
            <a:r>
              <a:rPr lang="de-CH" sz="28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Eignung von Bauaushub-Bodenmaterial für die Terrainerhöhung (</a:t>
            </a:r>
            <a:r>
              <a:rPr lang="de-CH" sz="2800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BOVE</a:t>
            </a:r>
            <a:r>
              <a:rPr lang="de-CH" sz="28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7C43339-5635-426D-B6D7-A2BBFB1AC36B}"/>
              </a:ext>
            </a:extLst>
          </p:cNvPr>
          <p:cNvSpPr txBox="1"/>
          <p:nvPr/>
        </p:nvSpPr>
        <p:spPr>
          <a:xfrm>
            <a:off x="2883724" y="5557653"/>
            <a:ext cx="6970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plus </a:t>
            </a:r>
            <a:r>
              <a:rPr lang="de-CH" sz="2400" dirty="0" err="1"/>
              <a:t>HAFL</a:t>
            </a:r>
            <a:r>
              <a:rPr lang="de-CH" sz="2400" dirty="0"/>
              <a:t>, </a:t>
            </a:r>
            <a:r>
              <a:rPr lang="de-CH" sz="2400" i="1" dirty="0"/>
              <a:t>Prof. Stéphane Burgos</a:t>
            </a:r>
            <a:r>
              <a:rPr lang="de-CH" sz="2400" dirty="0"/>
              <a:t>, Eigenleistungen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1BC1BD3-886A-414E-A4C9-31477D70D50E}"/>
              </a:ext>
            </a:extLst>
          </p:cNvPr>
          <p:cNvSpPr txBox="1"/>
          <p:nvPr/>
        </p:nvSpPr>
        <p:spPr>
          <a:xfrm>
            <a:off x="623455" y="1726524"/>
            <a:ext cx="11491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dirty="0"/>
              <a:t>Doktorarbeit von </a:t>
            </a:r>
            <a:r>
              <a:rPr lang="de-CH" sz="2400" i="1" dirty="0"/>
              <a:t>Anouschka Neira </a:t>
            </a:r>
            <a:r>
              <a:rPr lang="de-CH" sz="2400" dirty="0"/>
              <a:t>an der Uni-Zürich bei Professor </a:t>
            </a:r>
            <a:r>
              <a:rPr lang="de-CH" sz="2400" i="1" dirty="0"/>
              <a:t>Markus Egli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C7CC109-D616-4CFE-A87D-AFA028DAB53F}"/>
              </a:ext>
            </a:extLst>
          </p:cNvPr>
          <p:cNvSpPr txBox="1"/>
          <p:nvPr/>
        </p:nvSpPr>
        <p:spPr>
          <a:xfrm>
            <a:off x="2883724" y="2590292"/>
            <a:ext cx="10569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/>
              <a:t>Zusammenarbeit und Finanzierung</a:t>
            </a:r>
            <a:r>
              <a:rPr lang="de-CH" sz="2400" dirty="0"/>
              <a:t> (CHF)</a:t>
            </a:r>
            <a:endParaRPr lang="de-CH" sz="2400" i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266EA17-AC00-4A41-99AD-4AC96D058756}"/>
              </a:ext>
            </a:extLst>
          </p:cNvPr>
          <p:cNvSpPr txBox="1"/>
          <p:nvPr/>
        </p:nvSpPr>
        <p:spPr>
          <a:xfrm>
            <a:off x="9566245" y="4556719"/>
            <a:ext cx="242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rgbClr val="C00000"/>
                </a:solidFill>
              </a:rPr>
              <a:t>Jahre: 2021, 2022, 2023</a:t>
            </a:r>
          </a:p>
        </p:txBody>
      </p:sp>
    </p:spTree>
    <p:extLst>
      <p:ext uri="{BB962C8B-B14F-4D97-AF65-F5344CB8AC3E}">
        <p14:creationId xmlns:p14="http://schemas.microsoft.com/office/powerpoint/2010/main" val="990986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" t="12772" r="5072"/>
          <a:stretch/>
        </p:blipFill>
        <p:spPr bwMode="auto">
          <a:xfrm>
            <a:off x="659304" y="1794616"/>
            <a:ext cx="10873392" cy="4251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5CA71582-6635-4EA0-8A9B-51DDDF540059}"/>
              </a:ext>
            </a:extLst>
          </p:cNvPr>
          <p:cNvSpPr txBox="1"/>
          <p:nvPr/>
        </p:nvSpPr>
        <p:spPr>
          <a:xfrm>
            <a:off x="0" y="37601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dirty="0">
                <a:latin typeface="+mj-lt"/>
              </a:rPr>
              <a:t>Mitgliederbeiträge 2021 (unverändert)</a:t>
            </a:r>
          </a:p>
        </p:txBody>
      </p:sp>
    </p:spTree>
    <p:extLst>
      <p:ext uri="{BB962C8B-B14F-4D97-AF65-F5344CB8AC3E}">
        <p14:creationId xmlns:p14="http://schemas.microsoft.com/office/powerpoint/2010/main" val="4205901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218661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4. Wahlen</a:t>
            </a:r>
            <a:endParaRPr lang="de-CH" sz="3200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711AD8C-16BE-41AA-9C57-23FFA3A1A953}"/>
              </a:ext>
            </a:extLst>
          </p:cNvPr>
          <p:cNvSpPr txBox="1"/>
          <p:nvPr/>
        </p:nvSpPr>
        <p:spPr>
          <a:xfrm>
            <a:off x="1732548" y="1683527"/>
            <a:ext cx="8939463" cy="3962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630555">
              <a:lnSpc>
                <a:spcPct val="200000"/>
              </a:lnSpc>
            </a:pPr>
            <a:r>
              <a:rPr lang="de-CH" sz="2800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 in </a:t>
            </a:r>
            <a:r>
              <a:rPr lang="de-CH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 Vorstand</a:t>
            </a:r>
            <a:br>
              <a:rPr lang="de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Daniel Weber, Präsident LOS</a:t>
            </a:r>
            <a:endParaRPr lang="de-C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>
              <a:lnSpc>
                <a:spcPct val="200000"/>
              </a:lnSpc>
            </a:pPr>
            <a:r>
              <a:rPr lang="de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Res Schluep, Präsident Gemeindeverbund </a:t>
            </a:r>
            <a:r>
              <a:rPr lang="de-CH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Limpachtal</a:t>
            </a:r>
            <a:endParaRPr lang="de-C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>
              <a:lnSpc>
                <a:spcPct val="200000"/>
              </a:lnSpc>
            </a:pPr>
            <a:r>
              <a:rPr lang="de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Hans Schori, Gemeindepräsident Seedorf</a:t>
            </a:r>
            <a:br>
              <a:rPr lang="de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CH" sz="10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CH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70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D654EC1F-71ED-4B3A-8C2D-E24EF36CE5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008372"/>
              </p:ext>
            </p:extLst>
          </p:nvPr>
        </p:nvGraphicFramePr>
        <p:xfrm>
          <a:off x="1192213" y="960438"/>
          <a:ext cx="10152062" cy="537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419793" imgH="3400527" progId="Excel.Sheet.12">
                  <p:embed/>
                </p:oleObj>
              </mc:Choice>
              <mc:Fallback>
                <p:oleObj name="Worksheet" r:id="rId2" imgW="6419793" imgH="3400527" progId="Excel.Sheet.12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D654EC1F-71ED-4B3A-8C2D-E24EF36CE5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92213" y="960438"/>
                        <a:ext cx="10152062" cy="5376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1792343F-58F7-49F6-ADF5-B42BD57C9CEE}"/>
              </a:ext>
            </a:extLst>
          </p:cNvPr>
          <p:cNvSpPr txBox="1"/>
          <p:nvPr/>
        </p:nvSpPr>
        <p:spPr>
          <a:xfrm>
            <a:off x="2725782" y="259090"/>
            <a:ext cx="6740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dirty="0">
                <a:solidFill>
                  <a:srgbClr val="002060"/>
                </a:solidFill>
                <a:latin typeface="+mj-lt"/>
              </a:rPr>
              <a:t>Gewählter PAC-Vorstand 2020 - 2023</a:t>
            </a:r>
          </a:p>
        </p:txBody>
      </p:sp>
      <p:sp>
        <p:nvSpPr>
          <p:cNvPr id="2" name="Stern: 5 Zacken 1">
            <a:extLst>
              <a:ext uri="{FF2B5EF4-FFF2-40B4-BE49-F238E27FC236}">
                <a16:creationId xmlns:a16="http://schemas.microsoft.com/office/drawing/2014/main" id="{E3ACD2BA-DE84-445D-9A4D-433AFA5207C2}"/>
              </a:ext>
            </a:extLst>
          </p:cNvPr>
          <p:cNvSpPr/>
          <p:nvPr/>
        </p:nvSpPr>
        <p:spPr>
          <a:xfrm>
            <a:off x="3503221" y="5068949"/>
            <a:ext cx="154379" cy="1324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Stern: 5 Zacken 5">
            <a:extLst>
              <a:ext uri="{FF2B5EF4-FFF2-40B4-BE49-F238E27FC236}">
                <a16:creationId xmlns:a16="http://schemas.microsoft.com/office/drawing/2014/main" id="{4890BD00-3B68-43EB-A935-B2C770500506}"/>
              </a:ext>
            </a:extLst>
          </p:cNvPr>
          <p:cNvSpPr/>
          <p:nvPr/>
        </p:nvSpPr>
        <p:spPr>
          <a:xfrm>
            <a:off x="4285013" y="5964340"/>
            <a:ext cx="154379" cy="1324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Stern: 5 Zacken 6">
            <a:extLst>
              <a:ext uri="{FF2B5EF4-FFF2-40B4-BE49-F238E27FC236}">
                <a16:creationId xmlns:a16="http://schemas.microsoft.com/office/drawing/2014/main" id="{368BD4B9-8359-48B3-A741-076A890C4C84}"/>
              </a:ext>
            </a:extLst>
          </p:cNvPr>
          <p:cNvSpPr/>
          <p:nvPr/>
        </p:nvSpPr>
        <p:spPr>
          <a:xfrm>
            <a:off x="3916878" y="2573152"/>
            <a:ext cx="154379" cy="1324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3734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CB7E38FE-52B4-4318-9097-39D1448BDE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33" t="13831" r="15817" b="4424"/>
          <a:stretch/>
        </p:blipFill>
        <p:spPr>
          <a:xfrm>
            <a:off x="1047340" y="696286"/>
            <a:ext cx="10097320" cy="616171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7AC52E1-427E-4CA0-BD72-18E24680291A}"/>
              </a:ext>
            </a:extLst>
          </p:cNvPr>
          <p:cNvSpPr txBox="1"/>
          <p:nvPr/>
        </p:nvSpPr>
        <p:spPr>
          <a:xfrm>
            <a:off x="3222771" y="58723"/>
            <a:ext cx="5746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dirty="0">
                <a:latin typeface="+mj-lt"/>
              </a:rPr>
              <a:t>PAC-Jahresrechnung 2020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DA76E4A-C3B6-4E79-8636-B19BF2AD84D8}"/>
              </a:ext>
            </a:extLst>
          </p:cNvPr>
          <p:cNvSpPr/>
          <p:nvPr/>
        </p:nvSpPr>
        <p:spPr>
          <a:xfrm>
            <a:off x="7776595" y="696286"/>
            <a:ext cx="1786856" cy="6102991"/>
          </a:xfrm>
          <a:prstGeom prst="rect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0549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F711AD8C-16BE-41AA-9C57-23FFA3A1A953}"/>
              </a:ext>
            </a:extLst>
          </p:cNvPr>
          <p:cNvSpPr txBox="1"/>
          <p:nvPr/>
        </p:nvSpPr>
        <p:spPr>
          <a:xfrm>
            <a:off x="1768174" y="1447560"/>
            <a:ext cx="8939463" cy="396288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630555">
              <a:lnSpc>
                <a:spcPct val="200000"/>
              </a:lnSpc>
            </a:pPr>
            <a:r>
              <a:rPr lang="de-CH" sz="2800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 in </a:t>
            </a:r>
            <a:r>
              <a:rPr lang="de-CH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den Vorstand</a:t>
            </a:r>
            <a:br>
              <a:rPr lang="de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Daniel Weber, Präsident LOS</a:t>
            </a:r>
            <a:endParaRPr lang="de-C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>
              <a:lnSpc>
                <a:spcPct val="200000"/>
              </a:lnSpc>
            </a:pPr>
            <a:r>
              <a:rPr lang="de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Res Schluep, Präsident Gemeindeverbund </a:t>
            </a:r>
            <a:r>
              <a:rPr lang="de-CH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Limpachtal</a:t>
            </a:r>
            <a:endParaRPr lang="de-C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>
              <a:lnSpc>
                <a:spcPct val="200000"/>
              </a:lnSpc>
            </a:pPr>
            <a:r>
              <a:rPr lang="de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Hans Schori, Gemeindepräsident Seedorf</a:t>
            </a:r>
            <a:br>
              <a:rPr lang="de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CH" sz="105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CH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5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feld 37">
            <a:extLst>
              <a:ext uri="{FF2B5EF4-FFF2-40B4-BE49-F238E27FC236}">
                <a16:creationId xmlns:a16="http://schemas.microsoft.com/office/drawing/2014/main" id="{A6D87A2F-7869-4CAC-BC3E-2FBDD7AEE2E2}"/>
              </a:ext>
            </a:extLst>
          </p:cNvPr>
          <p:cNvSpPr txBox="1"/>
          <p:nvPr/>
        </p:nvSpPr>
        <p:spPr>
          <a:xfrm>
            <a:off x="0" y="334381"/>
            <a:ext cx="12192000" cy="2047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CH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Historische Entwicklung der Weltbevölkerung</a:t>
            </a:r>
            <a:br>
              <a:rPr lang="de-CH" sz="3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br>
              <a:rPr lang="de-CH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endParaRPr lang="de-CH" sz="3200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65D7A5-811E-4258-BD0E-2A6AA0096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1358059"/>
            <a:ext cx="8172450" cy="5312093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B62201F-D4E8-4A93-8FE4-292A299F1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9E115-49C3-49D1-B547-D2B93FFA8457}" type="slidenum">
              <a:rPr lang="de-CH" smtClean="0"/>
              <a:t>2</a:t>
            </a:fld>
            <a:endParaRPr lang="de-CH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ED48162-8549-4502-A63E-601BB42C3BEF}"/>
              </a:ext>
            </a:extLst>
          </p:cNvPr>
          <p:cNvGrpSpPr/>
          <p:nvPr/>
        </p:nvGrpSpPr>
        <p:grpSpPr>
          <a:xfrm>
            <a:off x="9629711" y="413971"/>
            <a:ext cx="139749" cy="1616711"/>
            <a:chOff x="9629711" y="413971"/>
            <a:chExt cx="139749" cy="1616711"/>
          </a:xfrm>
        </p:grpSpPr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D26F007-5B93-46DE-BEC2-B266FB9E457B}"/>
                </a:ext>
              </a:extLst>
            </p:cNvPr>
            <p:cNvSpPr/>
            <p:nvPr/>
          </p:nvSpPr>
          <p:spPr>
            <a:xfrm>
              <a:off x="9629711" y="1609066"/>
              <a:ext cx="108053" cy="112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E075B227-DADA-4640-976B-AFB0CD4CB898}"/>
                </a:ext>
              </a:extLst>
            </p:cNvPr>
            <p:cNvSpPr/>
            <p:nvPr/>
          </p:nvSpPr>
          <p:spPr>
            <a:xfrm>
              <a:off x="9682374" y="413971"/>
              <a:ext cx="87086" cy="10687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307435E7-A92B-49B9-885B-EA77261D2656}"/>
                </a:ext>
              </a:extLst>
            </p:cNvPr>
            <p:cNvCxnSpPr>
              <a:cxnSpLocks/>
            </p:cNvCxnSpPr>
            <p:nvPr/>
          </p:nvCxnSpPr>
          <p:spPr>
            <a:xfrm>
              <a:off x="9676012" y="1662547"/>
              <a:ext cx="0" cy="36813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1365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5F370AEA-D195-429D-B5C0-79AE7D92C767}"/>
              </a:ext>
            </a:extLst>
          </p:cNvPr>
          <p:cNvSpPr txBox="1"/>
          <p:nvPr/>
        </p:nvSpPr>
        <p:spPr>
          <a:xfrm>
            <a:off x="1927058" y="1480882"/>
            <a:ext cx="8756984" cy="341875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630555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</a:pPr>
            <a:r>
              <a:rPr lang="de-CH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Kontaktpersonen</a:t>
            </a:r>
            <a:r>
              <a:rPr lang="de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zu Landwirtschaftsämter (BE &amp; FR)</a:t>
            </a:r>
            <a:br>
              <a:rPr lang="de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de-CH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Pascale Ribordy</a:t>
            </a:r>
            <a:r>
              <a:rPr lang="de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CH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SAgri</a:t>
            </a:r>
            <a:br>
              <a:rPr lang="de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de-CH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Markus Steger</a:t>
            </a:r>
            <a:r>
              <a:rPr lang="de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CH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LANAT</a:t>
            </a:r>
            <a:endParaRPr lang="de-CH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7540">
              <a:lnSpc>
                <a:spcPct val="200000"/>
              </a:lnSpc>
            </a:pPr>
            <a:r>
              <a:rPr lang="de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de-CH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14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218661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5. Verschiedenes</a:t>
            </a:r>
            <a:endParaRPr lang="de-CH" sz="3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882888" y="1665521"/>
            <a:ext cx="5164860" cy="30501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de-DE" sz="2800" dirty="0"/>
              <a:t>Mitteilungen der TK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de-CH" sz="2800" dirty="0"/>
              <a:t>Weitere Vorhaben 2021/2022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de-CH" sz="2800" dirty="0"/>
              <a:t>Ausblick GV 2022</a:t>
            </a:r>
          </a:p>
          <a:p>
            <a:pPr>
              <a:lnSpc>
                <a:spcPct val="150000"/>
              </a:lnSpc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14620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92CC4BDB-5B81-4023-B967-7DF04BC13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7442763-B0A6-456E-B9E6-57DBBD67A9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0" r="-1" b="21126"/>
          <a:stretch/>
        </p:blipFill>
        <p:spPr>
          <a:xfrm>
            <a:off x="2" y="10"/>
            <a:ext cx="12191271" cy="6857989"/>
          </a:xfrm>
          <a:custGeom>
            <a:avLst/>
            <a:gdLst/>
            <a:ahLst/>
            <a:cxnLst/>
            <a:rect l="l" t="t" r="r" b="b"/>
            <a:pathLst>
              <a:path w="12191271" h="6850048">
                <a:moveTo>
                  <a:pt x="636938" y="0"/>
                </a:moveTo>
                <a:lnTo>
                  <a:pt x="12191271" y="0"/>
                </a:lnTo>
                <a:lnTo>
                  <a:pt x="12191271" y="34"/>
                </a:lnTo>
                <a:lnTo>
                  <a:pt x="12188836" y="26696"/>
                </a:lnTo>
                <a:cubicBezTo>
                  <a:pt x="12159738" y="43228"/>
                  <a:pt x="12151834" y="118002"/>
                  <a:pt x="12131136" y="168244"/>
                </a:cubicBezTo>
                <a:cubicBezTo>
                  <a:pt x="12124808" y="199505"/>
                  <a:pt x="12149886" y="254732"/>
                  <a:pt x="12134482" y="260696"/>
                </a:cubicBezTo>
                <a:cubicBezTo>
                  <a:pt x="12141738" y="278745"/>
                  <a:pt x="12126232" y="287417"/>
                  <a:pt x="12123358" y="303160"/>
                </a:cubicBezTo>
                <a:cubicBezTo>
                  <a:pt x="12127622" y="318147"/>
                  <a:pt x="12122174" y="322795"/>
                  <a:pt x="12119930" y="334153"/>
                </a:cubicBezTo>
                <a:cubicBezTo>
                  <a:pt x="12122824" y="340739"/>
                  <a:pt x="12121652" y="350621"/>
                  <a:pt x="12117292" y="352523"/>
                </a:cubicBezTo>
                <a:cubicBezTo>
                  <a:pt x="12108502" y="344302"/>
                  <a:pt x="12109672" y="380554"/>
                  <a:pt x="12103022" y="380764"/>
                </a:cubicBezTo>
                <a:cubicBezTo>
                  <a:pt x="12099682" y="400323"/>
                  <a:pt x="12099092" y="490383"/>
                  <a:pt x="12087384" y="501357"/>
                </a:cubicBezTo>
                <a:cubicBezTo>
                  <a:pt x="12078470" y="540103"/>
                  <a:pt x="12088892" y="604695"/>
                  <a:pt x="12086884" y="621818"/>
                </a:cubicBezTo>
                <a:cubicBezTo>
                  <a:pt x="12103872" y="645808"/>
                  <a:pt x="12046274" y="710838"/>
                  <a:pt x="12037912" y="783603"/>
                </a:cubicBezTo>
                <a:cubicBezTo>
                  <a:pt x="12038728" y="794128"/>
                  <a:pt x="12038178" y="799388"/>
                  <a:pt x="12033652" y="800460"/>
                </a:cubicBezTo>
                <a:cubicBezTo>
                  <a:pt x="12030680" y="822866"/>
                  <a:pt x="12018000" y="839465"/>
                  <a:pt x="12021616" y="857543"/>
                </a:cubicBezTo>
                <a:cubicBezTo>
                  <a:pt x="12012916" y="850673"/>
                  <a:pt x="12020790" y="891755"/>
                  <a:pt x="12011726" y="892266"/>
                </a:cubicBezTo>
                <a:cubicBezTo>
                  <a:pt x="12007210" y="905052"/>
                  <a:pt x="11997872" y="927582"/>
                  <a:pt x="11994512" y="934260"/>
                </a:cubicBezTo>
                <a:lnTo>
                  <a:pt x="11991560" y="932336"/>
                </a:lnTo>
                <a:lnTo>
                  <a:pt x="11990514" y="940487"/>
                </a:lnTo>
                <a:lnTo>
                  <a:pt x="11988602" y="958836"/>
                </a:lnTo>
                <a:cubicBezTo>
                  <a:pt x="11985966" y="966456"/>
                  <a:pt x="11975758" y="977088"/>
                  <a:pt x="11974700" y="986207"/>
                </a:cubicBezTo>
                <a:cubicBezTo>
                  <a:pt x="11970938" y="1004735"/>
                  <a:pt x="11977876" y="1007075"/>
                  <a:pt x="11982258" y="1013556"/>
                </a:cubicBezTo>
                <a:cubicBezTo>
                  <a:pt x="11981214" y="1026451"/>
                  <a:pt x="11971950" y="1050442"/>
                  <a:pt x="11968448" y="1063580"/>
                </a:cubicBezTo>
                <a:cubicBezTo>
                  <a:pt x="11964708" y="1069989"/>
                  <a:pt x="11969836" y="1093522"/>
                  <a:pt x="11961240" y="1092388"/>
                </a:cubicBezTo>
                <a:cubicBezTo>
                  <a:pt x="11960426" y="1105603"/>
                  <a:pt x="11958786" y="1112923"/>
                  <a:pt x="11957400" y="1120089"/>
                </a:cubicBezTo>
                <a:lnTo>
                  <a:pt x="11952458" y="1136369"/>
                </a:lnTo>
                <a:cubicBezTo>
                  <a:pt x="11950090" y="1140925"/>
                  <a:pt x="11948538" y="1146011"/>
                  <a:pt x="11948726" y="1152132"/>
                </a:cubicBezTo>
                <a:lnTo>
                  <a:pt x="11949742" y="1158140"/>
                </a:lnTo>
                <a:lnTo>
                  <a:pt x="11948154" y="1158608"/>
                </a:lnTo>
                <a:cubicBezTo>
                  <a:pt x="11945686" y="1158803"/>
                  <a:pt x="11928734" y="1161056"/>
                  <a:pt x="11927260" y="1180442"/>
                </a:cubicBezTo>
                <a:cubicBezTo>
                  <a:pt x="11921496" y="1192709"/>
                  <a:pt x="11919204" y="1203402"/>
                  <a:pt x="11915994" y="1221353"/>
                </a:cubicBezTo>
                <a:cubicBezTo>
                  <a:pt x="11915516" y="1232713"/>
                  <a:pt x="11926308" y="1235102"/>
                  <a:pt x="11924388" y="1248604"/>
                </a:cubicBezTo>
                <a:cubicBezTo>
                  <a:pt x="11911346" y="1301115"/>
                  <a:pt x="11929638" y="1279167"/>
                  <a:pt x="11916648" y="1307095"/>
                </a:cubicBezTo>
                <a:cubicBezTo>
                  <a:pt x="11915436" y="1312439"/>
                  <a:pt x="11915606" y="1317191"/>
                  <a:pt x="11916360" y="1321583"/>
                </a:cubicBezTo>
                <a:lnTo>
                  <a:pt x="11918132" y="1328373"/>
                </a:lnTo>
                <a:lnTo>
                  <a:pt x="11911374" y="1349635"/>
                </a:lnTo>
                <a:cubicBezTo>
                  <a:pt x="11908688" y="1360345"/>
                  <a:pt x="11906470" y="1371840"/>
                  <a:pt x="11904778" y="1383852"/>
                </a:cubicBezTo>
                <a:cubicBezTo>
                  <a:pt x="11907652" y="1387748"/>
                  <a:pt x="11902226" y="1395665"/>
                  <a:pt x="11900890" y="1399838"/>
                </a:cubicBezTo>
                <a:cubicBezTo>
                  <a:pt x="11902940" y="1400643"/>
                  <a:pt x="11902928" y="1410976"/>
                  <a:pt x="11900874" y="1413889"/>
                </a:cubicBezTo>
                <a:cubicBezTo>
                  <a:pt x="11886092" y="1485537"/>
                  <a:pt x="11909474" y="1450776"/>
                  <a:pt x="11893500" y="1491153"/>
                </a:cubicBezTo>
                <a:cubicBezTo>
                  <a:pt x="11892154" y="1498399"/>
                  <a:pt x="11892622" y="1504376"/>
                  <a:pt x="11893858" y="1509677"/>
                </a:cubicBezTo>
                <a:lnTo>
                  <a:pt x="11897264" y="1519651"/>
                </a:lnTo>
                <a:lnTo>
                  <a:pt x="11895090" y="1525679"/>
                </a:lnTo>
                <a:cubicBezTo>
                  <a:pt x="11892484" y="1550498"/>
                  <a:pt x="11896104" y="1559433"/>
                  <a:pt x="11890274" y="1572282"/>
                </a:cubicBezTo>
                <a:cubicBezTo>
                  <a:pt x="11897250" y="1597020"/>
                  <a:pt x="11889764" y="1586796"/>
                  <a:pt x="11886744" y="1602539"/>
                </a:cubicBezTo>
                <a:cubicBezTo>
                  <a:pt x="11883642" y="1614697"/>
                  <a:pt x="11882502" y="1589859"/>
                  <a:pt x="11880728" y="1602238"/>
                </a:cubicBezTo>
                <a:cubicBezTo>
                  <a:pt x="11881720" y="1616707"/>
                  <a:pt x="11874476" y="1613372"/>
                  <a:pt x="11875940" y="1628576"/>
                </a:cubicBezTo>
                <a:cubicBezTo>
                  <a:pt x="11881788" y="1627172"/>
                  <a:pt x="11872080" y="1656092"/>
                  <a:pt x="11876794" y="1658841"/>
                </a:cubicBezTo>
                <a:lnTo>
                  <a:pt x="11876694" y="1659046"/>
                </a:lnTo>
                <a:cubicBezTo>
                  <a:pt x="11866634" y="1667627"/>
                  <a:pt x="11851866" y="1763404"/>
                  <a:pt x="11841806" y="1771984"/>
                </a:cubicBezTo>
                <a:cubicBezTo>
                  <a:pt x="11810410" y="1824881"/>
                  <a:pt x="11780100" y="1952023"/>
                  <a:pt x="11765636" y="2016516"/>
                </a:cubicBezTo>
                <a:cubicBezTo>
                  <a:pt x="11751172" y="2081009"/>
                  <a:pt x="11756430" y="2114985"/>
                  <a:pt x="11755018" y="2158942"/>
                </a:cubicBezTo>
                <a:lnTo>
                  <a:pt x="11756288" y="2240371"/>
                </a:lnTo>
                <a:lnTo>
                  <a:pt x="11751858" y="2253578"/>
                </a:lnTo>
                <a:cubicBezTo>
                  <a:pt x="11750642" y="2255242"/>
                  <a:pt x="11750294" y="2257858"/>
                  <a:pt x="11752262" y="2273603"/>
                </a:cubicBezTo>
                <a:cubicBezTo>
                  <a:pt x="11740738" y="2308149"/>
                  <a:pt x="11737736" y="2368195"/>
                  <a:pt x="11722998" y="2393147"/>
                </a:cubicBezTo>
                <a:cubicBezTo>
                  <a:pt x="11727870" y="2391170"/>
                  <a:pt x="11729790" y="2408227"/>
                  <a:pt x="11726462" y="2418325"/>
                </a:cubicBezTo>
                <a:cubicBezTo>
                  <a:pt x="11745428" y="2412080"/>
                  <a:pt x="11706204" y="2455637"/>
                  <a:pt x="11717312" y="2469703"/>
                </a:cubicBezTo>
                <a:cubicBezTo>
                  <a:pt x="11706060" y="2466046"/>
                  <a:pt x="11682162" y="2507996"/>
                  <a:pt x="11689052" y="2534428"/>
                </a:cubicBezTo>
                <a:cubicBezTo>
                  <a:pt x="11683298" y="2568704"/>
                  <a:pt x="11671550" y="2590146"/>
                  <a:pt x="11671572" y="2628315"/>
                </a:cubicBezTo>
                <a:cubicBezTo>
                  <a:pt x="11669958" y="2628904"/>
                  <a:pt x="11668516" y="2630315"/>
                  <a:pt x="11667202" y="2632291"/>
                </a:cubicBezTo>
                <a:lnTo>
                  <a:pt x="11663792" y="2639275"/>
                </a:lnTo>
                <a:lnTo>
                  <a:pt x="11663828" y="2640882"/>
                </a:lnTo>
                <a:cubicBezTo>
                  <a:pt x="11663260" y="2646928"/>
                  <a:pt x="11662318" y="2649787"/>
                  <a:pt x="11661216" y="2651232"/>
                </a:cubicBezTo>
                <a:lnTo>
                  <a:pt x="11659736" y="2651998"/>
                </a:lnTo>
                <a:lnTo>
                  <a:pt x="11657658" y="2658628"/>
                </a:lnTo>
                <a:lnTo>
                  <a:pt x="11652798" y="2670425"/>
                </a:lnTo>
                <a:lnTo>
                  <a:pt x="11652608" y="2673819"/>
                </a:lnTo>
                <a:lnTo>
                  <a:pt x="11646398" y="2693461"/>
                </a:lnTo>
                <a:lnTo>
                  <a:pt x="11646654" y="2694295"/>
                </a:lnTo>
                <a:cubicBezTo>
                  <a:pt x="11647086" y="2696613"/>
                  <a:pt x="11647138" y="2699170"/>
                  <a:pt x="11646396" y="2702293"/>
                </a:cubicBezTo>
                <a:cubicBezTo>
                  <a:pt x="11652536" y="2705759"/>
                  <a:pt x="11647852" y="2707391"/>
                  <a:pt x="11645122" y="2716295"/>
                </a:cubicBezTo>
                <a:cubicBezTo>
                  <a:pt x="11654048" y="2723663"/>
                  <a:pt x="11643268" y="2743972"/>
                  <a:pt x="11646406" y="2755554"/>
                </a:cubicBezTo>
                <a:cubicBezTo>
                  <a:pt x="11644200" y="2761932"/>
                  <a:pt x="11642026" y="2768809"/>
                  <a:pt x="11639970" y="2776095"/>
                </a:cubicBezTo>
                <a:lnTo>
                  <a:pt x="11638858" y="2780546"/>
                </a:lnTo>
                <a:lnTo>
                  <a:pt x="11638912" y="2780766"/>
                </a:lnTo>
                <a:cubicBezTo>
                  <a:pt x="11638832" y="2782014"/>
                  <a:pt x="11638528" y="2783583"/>
                  <a:pt x="11637890" y="2785722"/>
                </a:cubicBezTo>
                <a:lnTo>
                  <a:pt x="11636832" y="2788662"/>
                </a:lnTo>
                <a:lnTo>
                  <a:pt x="11634674" y="2797295"/>
                </a:lnTo>
                <a:lnTo>
                  <a:pt x="11634434" y="2801139"/>
                </a:lnTo>
                <a:cubicBezTo>
                  <a:pt x="11635286" y="2816294"/>
                  <a:pt x="11647702" y="2823339"/>
                  <a:pt x="11638528" y="2839295"/>
                </a:cubicBezTo>
                <a:cubicBezTo>
                  <a:pt x="11636094" y="2865138"/>
                  <a:pt x="11641034" y="2884181"/>
                  <a:pt x="11634070" y="2906237"/>
                </a:cubicBezTo>
                <a:cubicBezTo>
                  <a:pt x="11631818" y="2930445"/>
                  <a:pt x="11632514" y="2952380"/>
                  <a:pt x="11628506" y="2972091"/>
                </a:cubicBezTo>
                <a:cubicBezTo>
                  <a:pt x="11629844" y="2981191"/>
                  <a:pt x="11625508" y="2988486"/>
                  <a:pt x="11625932" y="2995729"/>
                </a:cubicBezTo>
                <a:cubicBezTo>
                  <a:pt x="11626358" y="3002972"/>
                  <a:pt x="11636102" y="3002605"/>
                  <a:pt x="11631060" y="3015551"/>
                </a:cubicBezTo>
                <a:cubicBezTo>
                  <a:pt x="11639036" y="3026970"/>
                  <a:pt x="11634852" y="3046550"/>
                  <a:pt x="11634862" y="3052653"/>
                </a:cubicBezTo>
                <a:lnTo>
                  <a:pt x="11638472" y="3085161"/>
                </a:lnTo>
                <a:lnTo>
                  <a:pt x="11617590" y="3113393"/>
                </a:lnTo>
                <a:cubicBezTo>
                  <a:pt x="11621846" y="3121866"/>
                  <a:pt x="11613122" y="3148828"/>
                  <a:pt x="11622718" y="3149063"/>
                </a:cubicBezTo>
                <a:cubicBezTo>
                  <a:pt x="11620874" y="3159401"/>
                  <a:pt x="11616380" y="3164407"/>
                  <a:pt x="11622820" y="3163072"/>
                </a:cubicBezTo>
                <a:cubicBezTo>
                  <a:pt x="11622276" y="3170605"/>
                  <a:pt x="11620826" y="3184783"/>
                  <a:pt x="11619438" y="3194257"/>
                </a:cubicBezTo>
                <a:lnTo>
                  <a:pt x="11614494" y="3219915"/>
                </a:lnTo>
                <a:lnTo>
                  <a:pt x="11613098" y="3221731"/>
                </a:lnTo>
                <a:cubicBezTo>
                  <a:pt x="11612634" y="3224213"/>
                  <a:pt x="11612392" y="3231115"/>
                  <a:pt x="11611708" y="3234801"/>
                </a:cubicBezTo>
                <a:lnTo>
                  <a:pt x="11609006" y="3243851"/>
                </a:lnTo>
                <a:cubicBezTo>
                  <a:pt x="11607894" y="3246676"/>
                  <a:pt x="11606598" y="3249062"/>
                  <a:pt x="11605054" y="3250812"/>
                </a:cubicBezTo>
                <a:cubicBezTo>
                  <a:pt x="11608816" y="3286401"/>
                  <a:pt x="11599242" y="3315146"/>
                  <a:pt x="11596882" y="3351401"/>
                </a:cubicBezTo>
                <a:cubicBezTo>
                  <a:pt x="11606320" y="3370932"/>
                  <a:pt x="11574486" y="3407777"/>
                  <a:pt x="11562942" y="3412738"/>
                </a:cubicBezTo>
                <a:cubicBezTo>
                  <a:pt x="11558508" y="3443835"/>
                  <a:pt x="11567878" y="3479425"/>
                  <a:pt x="11562930" y="3515212"/>
                </a:cubicBezTo>
                <a:lnTo>
                  <a:pt x="11545452" y="3647527"/>
                </a:lnTo>
                <a:cubicBezTo>
                  <a:pt x="11538634" y="3726778"/>
                  <a:pt x="11536610" y="3789073"/>
                  <a:pt x="11537114" y="3864465"/>
                </a:cubicBezTo>
                <a:cubicBezTo>
                  <a:pt x="11537618" y="3939858"/>
                  <a:pt x="11535598" y="4034053"/>
                  <a:pt x="11548476" y="4099881"/>
                </a:cubicBezTo>
                <a:lnTo>
                  <a:pt x="11552432" y="4165133"/>
                </a:lnTo>
                <a:lnTo>
                  <a:pt x="11552732" y="4173457"/>
                </a:lnTo>
                <a:cubicBezTo>
                  <a:pt x="11546540" y="4200651"/>
                  <a:pt x="11557802" y="4228513"/>
                  <a:pt x="11553200" y="4250383"/>
                </a:cubicBezTo>
                <a:cubicBezTo>
                  <a:pt x="11552922" y="4256452"/>
                  <a:pt x="11553192" y="4261667"/>
                  <a:pt x="11553798" y="4266324"/>
                </a:cubicBezTo>
                <a:lnTo>
                  <a:pt x="11556298" y="4278290"/>
                </a:lnTo>
                <a:lnTo>
                  <a:pt x="11558608" y="4279552"/>
                </a:lnTo>
                <a:lnTo>
                  <a:pt x="11559256" y="4288041"/>
                </a:lnTo>
                <a:lnTo>
                  <a:pt x="11559842" y="4289935"/>
                </a:lnTo>
                <a:cubicBezTo>
                  <a:pt x="11559766" y="4297619"/>
                  <a:pt x="11558376" y="4321255"/>
                  <a:pt x="11558794" y="4334153"/>
                </a:cubicBezTo>
                <a:cubicBezTo>
                  <a:pt x="11561310" y="4357137"/>
                  <a:pt x="11552162" y="4349289"/>
                  <a:pt x="11562346" y="4367326"/>
                </a:cubicBezTo>
                <a:cubicBezTo>
                  <a:pt x="11559750" y="4411719"/>
                  <a:pt x="11572402" y="4426587"/>
                  <a:pt x="11564954" y="4468612"/>
                </a:cubicBezTo>
                <a:cubicBezTo>
                  <a:pt x="11563988" y="4505670"/>
                  <a:pt x="11581512" y="4533280"/>
                  <a:pt x="11580786" y="4546196"/>
                </a:cubicBezTo>
                <a:cubicBezTo>
                  <a:pt x="11581754" y="4580683"/>
                  <a:pt x="11563866" y="4624484"/>
                  <a:pt x="11563432" y="4665534"/>
                </a:cubicBezTo>
                <a:cubicBezTo>
                  <a:pt x="11565794" y="4700759"/>
                  <a:pt x="11560190" y="4735452"/>
                  <a:pt x="11568406" y="4764690"/>
                </a:cubicBezTo>
                <a:cubicBezTo>
                  <a:pt x="11567130" y="4767647"/>
                  <a:pt x="11566180" y="4770968"/>
                  <a:pt x="11565462" y="4774527"/>
                </a:cubicBezTo>
                <a:lnTo>
                  <a:pt x="11564000" y="4785178"/>
                </a:lnTo>
                <a:lnTo>
                  <a:pt x="11564328" y="4798347"/>
                </a:lnTo>
                <a:lnTo>
                  <a:pt x="11563206" y="4801234"/>
                </a:lnTo>
                <a:lnTo>
                  <a:pt x="11561136" y="4826142"/>
                </a:lnTo>
                <a:lnTo>
                  <a:pt x="11561700" y="4829040"/>
                </a:lnTo>
                <a:lnTo>
                  <a:pt x="11560522" y="4853748"/>
                </a:lnTo>
                <a:lnTo>
                  <a:pt x="11560924" y="4853991"/>
                </a:lnTo>
                <a:cubicBezTo>
                  <a:pt x="11561796" y="4855098"/>
                  <a:pt x="11562390" y="4856978"/>
                  <a:pt x="11562416" y="4860528"/>
                </a:cubicBezTo>
                <a:cubicBezTo>
                  <a:pt x="11568496" y="4853650"/>
                  <a:pt x="11564776" y="4862172"/>
                  <a:pt x="11564316" y="4873245"/>
                </a:cubicBezTo>
                <a:lnTo>
                  <a:pt x="11572682" y="4927107"/>
                </a:lnTo>
                <a:lnTo>
                  <a:pt x="11572672" y="4932248"/>
                </a:lnTo>
                <a:cubicBezTo>
                  <a:pt x="11572704" y="4932275"/>
                  <a:pt x="11572734" y="4932305"/>
                  <a:pt x="11572766" y="4932333"/>
                </a:cubicBezTo>
                <a:cubicBezTo>
                  <a:pt x="11572964" y="4933414"/>
                  <a:pt x="11573036" y="4935090"/>
                  <a:pt x="11572942" y="4937721"/>
                </a:cubicBezTo>
                <a:lnTo>
                  <a:pt x="11577402" y="4975055"/>
                </a:lnTo>
                <a:cubicBezTo>
                  <a:pt x="11574168" y="4991322"/>
                  <a:pt x="11579054" y="4994280"/>
                  <a:pt x="11580860" y="5016279"/>
                </a:cubicBezTo>
                <a:cubicBezTo>
                  <a:pt x="11577794" y="5025639"/>
                  <a:pt x="11578930" y="5033009"/>
                  <a:pt x="11581396" y="5040153"/>
                </a:cubicBezTo>
                <a:cubicBezTo>
                  <a:pt x="11580034" y="5061698"/>
                  <a:pt x="11583522" y="5081146"/>
                  <a:pt x="11584442" y="5105259"/>
                </a:cubicBezTo>
                <a:cubicBezTo>
                  <a:pt x="11580512" y="5131545"/>
                  <a:pt x="11587750" y="5144617"/>
                  <a:pt x="11588702" y="5170388"/>
                </a:cubicBezTo>
                <a:cubicBezTo>
                  <a:pt x="11581846" y="5193034"/>
                  <a:pt x="11594798" y="5188571"/>
                  <a:pt x="11597568" y="5201681"/>
                </a:cubicBezTo>
                <a:lnTo>
                  <a:pt x="11596842" y="5215195"/>
                </a:lnTo>
                <a:lnTo>
                  <a:pt x="11596192" y="5218814"/>
                </a:lnTo>
                <a:cubicBezTo>
                  <a:pt x="11595848" y="5221331"/>
                  <a:pt x="11595754" y="5223032"/>
                  <a:pt x="11595836" y="5224243"/>
                </a:cubicBezTo>
                <a:lnTo>
                  <a:pt x="11595408" y="5229443"/>
                </a:lnTo>
                <a:cubicBezTo>
                  <a:pt x="11594346" y="5237912"/>
                  <a:pt x="11593122" y="5246108"/>
                  <a:pt x="11591796" y="5253878"/>
                </a:cubicBezTo>
                <a:cubicBezTo>
                  <a:pt x="11596328" y="5261714"/>
                  <a:pt x="11588472" y="5289750"/>
                  <a:pt x="11598078" y="5288650"/>
                </a:cubicBezTo>
                <a:cubicBezTo>
                  <a:pt x="11596572" y="5299191"/>
                  <a:pt x="11592238" y="5304794"/>
                  <a:pt x="11598640" y="5302571"/>
                </a:cubicBezTo>
                <a:cubicBezTo>
                  <a:pt x="11598320" y="5306080"/>
                  <a:pt x="11598696" y="5308372"/>
                  <a:pt x="11599412" y="5310113"/>
                </a:cubicBezTo>
                <a:lnTo>
                  <a:pt x="11599768" y="5310652"/>
                </a:lnTo>
                <a:lnTo>
                  <a:pt x="11593310" y="5352392"/>
                </a:lnTo>
                <a:lnTo>
                  <a:pt x="11592144" y="5360280"/>
                </a:lnTo>
                <a:lnTo>
                  <a:pt x="11589598" y="5374040"/>
                </a:lnTo>
                <a:lnTo>
                  <a:pt x="11589840" y="5375477"/>
                </a:lnTo>
                <a:lnTo>
                  <a:pt x="11587428" y="5384856"/>
                </a:lnTo>
                <a:cubicBezTo>
                  <a:pt x="11586404" y="5387820"/>
                  <a:pt x="11585186" y="5390375"/>
                  <a:pt x="11583696" y="5392331"/>
                </a:cubicBezTo>
                <a:cubicBezTo>
                  <a:pt x="11588614" y="5427214"/>
                  <a:pt x="11579964" y="5457140"/>
                  <a:pt x="11578774" y="5493537"/>
                </a:cubicBezTo>
                <a:cubicBezTo>
                  <a:pt x="11574386" y="5533576"/>
                  <a:pt x="11562428" y="5590359"/>
                  <a:pt x="11557362" y="5632561"/>
                </a:cubicBezTo>
                <a:lnTo>
                  <a:pt x="11548380" y="5746753"/>
                </a:lnTo>
                <a:cubicBezTo>
                  <a:pt x="11556238" y="5772089"/>
                  <a:pt x="11550878" y="5798350"/>
                  <a:pt x="11551024" y="5822826"/>
                </a:cubicBezTo>
                <a:cubicBezTo>
                  <a:pt x="11542796" y="5814291"/>
                  <a:pt x="11553924" y="5853157"/>
                  <a:pt x="11544052" y="5852276"/>
                </a:cubicBezTo>
                <a:cubicBezTo>
                  <a:pt x="11544390" y="5856758"/>
                  <a:pt x="11545032" y="5861128"/>
                  <a:pt x="11545748" y="5865520"/>
                </a:cubicBezTo>
                <a:lnTo>
                  <a:pt x="11546116" y="5867822"/>
                </a:lnTo>
                <a:lnTo>
                  <a:pt x="11545906" y="5876651"/>
                </a:lnTo>
                <a:lnTo>
                  <a:pt x="11547962" y="5879618"/>
                </a:lnTo>
                <a:lnTo>
                  <a:pt x="11549160" y="5893249"/>
                </a:lnTo>
                <a:cubicBezTo>
                  <a:pt x="11549282" y="5898280"/>
                  <a:pt x="11549030" y="5903609"/>
                  <a:pt x="11548180" y="5909369"/>
                </a:cubicBezTo>
                <a:cubicBezTo>
                  <a:pt x="11541720" y="5927436"/>
                  <a:pt x="11549640" y="5963239"/>
                  <a:pt x="11541162" y="5985355"/>
                </a:cubicBezTo>
                <a:cubicBezTo>
                  <a:pt x="11538794" y="5993983"/>
                  <a:pt x="11531140" y="6003419"/>
                  <a:pt x="11533408" y="6010880"/>
                </a:cubicBezTo>
                <a:cubicBezTo>
                  <a:pt x="11533384" y="6032967"/>
                  <a:pt x="11540672" y="6093692"/>
                  <a:pt x="11541022" y="6117880"/>
                </a:cubicBezTo>
                <a:cubicBezTo>
                  <a:pt x="11536010" y="6127417"/>
                  <a:pt x="11542236" y="6147591"/>
                  <a:pt x="11540416" y="6176296"/>
                </a:cubicBezTo>
                <a:cubicBezTo>
                  <a:pt x="11533696" y="6193575"/>
                  <a:pt x="11520672" y="6223706"/>
                  <a:pt x="11515330" y="6241549"/>
                </a:cubicBezTo>
                <a:cubicBezTo>
                  <a:pt x="11509988" y="6259393"/>
                  <a:pt x="11506830" y="6256209"/>
                  <a:pt x="11508360" y="6283356"/>
                </a:cubicBezTo>
                <a:cubicBezTo>
                  <a:pt x="11496758" y="6317094"/>
                  <a:pt x="11506504" y="6340085"/>
                  <a:pt x="11502164" y="6370897"/>
                </a:cubicBezTo>
                <a:cubicBezTo>
                  <a:pt x="11498220" y="6406078"/>
                  <a:pt x="11505228" y="6378276"/>
                  <a:pt x="11493420" y="6419907"/>
                </a:cubicBezTo>
                <a:cubicBezTo>
                  <a:pt x="11496498" y="6425815"/>
                  <a:pt x="11498672" y="6444204"/>
                  <a:pt x="11496258" y="6453162"/>
                </a:cubicBezTo>
                <a:cubicBezTo>
                  <a:pt x="11496982" y="6471523"/>
                  <a:pt x="11512650" y="6498528"/>
                  <a:pt x="11512334" y="6514298"/>
                </a:cubicBezTo>
                <a:cubicBezTo>
                  <a:pt x="11512200" y="6527176"/>
                  <a:pt x="11507906" y="6505466"/>
                  <a:pt x="11506458" y="6519308"/>
                </a:cubicBezTo>
                <a:cubicBezTo>
                  <a:pt x="11505546" y="6536357"/>
                  <a:pt x="11496970" y="6533583"/>
                  <a:pt x="11506912" y="6550074"/>
                </a:cubicBezTo>
                <a:cubicBezTo>
                  <a:pt x="11502902" y="6566946"/>
                  <a:pt x="11507560" y="6571936"/>
                  <a:pt x="11508214" y="6596919"/>
                </a:cubicBezTo>
                <a:cubicBezTo>
                  <a:pt x="11504722" y="6606203"/>
                  <a:pt x="11505462" y="6614758"/>
                  <a:pt x="11507524" y="6623534"/>
                </a:cubicBezTo>
                <a:cubicBezTo>
                  <a:pt x="11505086" y="6646907"/>
                  <a:pt x="11507528" y="6669655"/>
                  <a:pt x="11507206" y="6696669"/>
                </a:cubicBezTo>
                <a:cubicBezTo>
                  <a:pt x="11501998" y="6724388"/>
                  <a:pt x="11508454" y="6741397"/>
                  <a:pt x="11508078" y="6770256"/>
                </a:cubicBezTo>
                <a:cubicBezTo>
                  <a:pt x="11509260" y="6790406"/>
                  <a:pt x="11512798" y="6819910"/>
                  <a:pt x="11515012" y="6840678"/>
                </a:cubicBezTo>
                <a:lnTo>
                  <a:pt x="11515906" y="6850048"/>
                </a:lnTo>
                <a:lnTo>
                  <a:pt x="0" y="6850048"/>
                </a:lnTo>
                <a:lnTo>
                  <a:pt x="0" y="6150255"/>
                </a:lnTo>
                <a:lnTo>
                  <a:pt x="17548" y="6079421"/>
                </a:lnTo>
                <a:cubicBezTo>
                  <a:pt x="24104" y="6016456"/>
                  <a:pt x="27371" y="6035306"/>
                  <a:pt x="27043" y="5985942"/>
                </a:cubicBezTo>
                <a:cubicBezTo>
                  <a:pt x="26678" y="5981021"/>
                  <a:pt x="35914" y="5971603"/>
                  <a:pt x="33624" y="5952542"/>
                </a:cubicBezTo>
                <a:cubicBezTo>
                  <a:pt x="37578" y="5922372"/>
                  <a:pt x="48696" y="5939028"/>
                  <a:pt x="52357" y="5900385"/>
                </a:cubicBezTo>
                <a:cubicBezTo>
                  <a:pt x="55799" y="5903958"/>
                  <a:pt x="54094" y="5866099"/>
                  <a:pt x="66315" y="5862451"/>
                </a:cubicBezTo>
                <a:cubicBezTo>
                  <a:pt x="70207" y="5846033"/>
                  <a:pt x="73489" y="5820812"/>
                  <a:pt x="75710" y="5801878"/>
                </a:cubicBezTo>
                <a:cubicBezTo>
                  <a:pt x="81695" y="5773510"/>
                  <a:pt x="88149" y="5759388"/>
                  <a:pt x="92413" y="5755196"/>
                </a:cubicBezTo>
                <a:cubicBezTo>
                  <a:pt x="99183" y="5726796"/>
                  <a:pt x="100401" y="5729867"/>
                  <a:pt x="114766" y="5692575"/>
                </a:cubicBezTo>
                <a:cubicBezTo>
                  <a:pt x="109606" y="5670690"/>
                  <a:pt x="120766" y="5651885"/>
                  <a:pt x="130959" y="5642725"/>
                </a:cubicBezTo>
                <a:cubicBezTo>
                  <a:pt x="140615" y="5617952"/>
                  <a:pt x="163671" y="5564143"/>
                  <a:pt x="166724" y="5528753"/>
                </a:cubicBezTo>
                <a:cubicBezTo>
                  <a:pt x="165990" y="5474631"/>
                  <a:pt x="177327" y="5489775"/>
                  <a:pt x="185947" y="5465696"/>
                </a:cubicBezTo>
                <a:cubicBezTo>
                  <a:pt x="196662" y="5446952"/>
                  <a:pt x="187411" y="5449560"/>
                  <a:pt x="200956" y="5429999"/>
                </a:cubicBezTo>
                <a:lnTo>
                  <a:pt x="216668" y="5393769"/>
                </a:lnTo>
                <a:lnTo>
                  <a:pt x="241271" y="5350074"/>
                </a:lnTo>
                <a:lnTo>
                  <a:pt x="248034" y="5340072"/>
                </a:lnTo>
                <a:cubicBezTo>
                  <a:pt x="248058" y="5334942"/>
                  <a:pt x="248479" y="5331687"/>
                  <a:pt x="249221" y="5329608"/>
                </a:cubicBezTo>
                <a:cubicBezTo>
                  <a:pt x="249320" y="5329557"/>
                  <a:pt x="249420" y="5329504"/>
                  <a:pt x="249519" y="5329453"/>
                </a:cubicBezTo>
                <a:lnTo>
                  <a:pt x="252498" y="5314689"/>
                </a:lnTo>
                <a:cubicBezTo>
                  <a:pt x="252864" y="5297574"/>
                  <a:pt x="278981" y="5263235"/>
                  <a:pt x="278285" y="5246981"/>
                </a:cubicBezTo>
                <a:cubicBezTo>
                  <a:pt x="294835" y="5239806"/>
                  <a:pt x="267309" y="5243000"/>
                  <a:pt x="282334" y="5215649"/>
                </a:cubicBezTo>
                <a:cubicBezTo>
                  <a:pt x="284338" y="5203457"/>
                  <a:pt x="286369" y="5198331"/>
                  <a:pt x="287909" y="5188115"/>
                </a:cubicBezTo>
                <a:cubicBezTo>
                  <a:pt x="288332" y="5187974"/>
                  <a:pt x="291148" y="5154493"/>
                  <a:pt x="291570" y="5154352"/>
                </a:cubicBezTo>
                <a:lnTo>
                  <a:pt x="295687" y="5129949"/>
                </a:lnTo>
                <a:lnTo>
                  <a:pt x="297770" y="5124375"/>
                </a:lnTo>
                <a:lnTo>
                  <a:pt x="294552" y="5091886"/>
                </a:lnTo>
                <a:lnTo>
                  <a:pt x="294372" y="5075666"/>
                </a:lnTo>
                <a:lnTo>
                  <a:pt x="291261" y="5069914"/>
                </a:lnTo>
                <a:cubicBezTo>
                  <a:pt x="289602" y="5064348"/>
                  <a:pt x="289412" y="5057213"/>
                  <a:pt x="292549" y="5046565"/>
                </a:cubicBezTo>
                <a:lnTo>
                  <a:pt x="293850" y="5044324"/>
                </a:lnTo>
                <a:lnTo>
                  <a:pt x="288225" y="5011521"/>
                </a:lnTo>
                <a:cubicBezTo>
                  <a:pt x="286438" y="5004509"/>
                  <a:pt x="295879" y="4976501"/>
                  <a:pt x="292304" y="4970595"/>
                </a:cubicBezTo>
                <a:cubicBezTo>
                  <a:pt x="297173" y="4914689"/>
                  <a:pt x="280545" y="4880484"/>
                  <a:pt x="292037" y="4812226"/>
                </a:cubicBezTo>
                <a:cubicBezTo>
                  <a:pt x="296651" y="4766534"/>
                  <a:pt x="296553" y="4740857"/>
                  <a:pt x="300183" y="4711370"/>
                </a:cubicBezTo>
                <a:cubicBezTo>
                  <a:pt x="303813" y="4681883"/>
                  <a:pt x="310253" y="4654301"/>
                  <a:pt x="313819" y="4635304"/>
                </a:cubicBezTo>
                <a:cubicBezTo>
                  <a:pt x="317385" y="4616307"/>
                  <a:pt x="319059" y="4621434"/>
                  <a:pt x="321580" y="4597389"/>
                </a:cubicBezTo>
                <a:cubicBezTo>
                  <a:pt x="324100" y="4573344"/>
                  <a:pt x="322182" y="4514378"/>
                  <a:pt x="328942" y="4491032"/>
                </a:cubicBezTo>
                <a:cubicBezTo>
                  <a:pt x="328254" y="4465815"/>
                  <a:pt x="339350" y="4462516"/>
                  <a:pt x="338027" y="4448739"/>
                </a:cubicBezTo>
                <a:cubicBezTo>
                  <a:pt x="354594" y="4377504"/>
                  <a:pt x="351648" y="4318161"/>
                  <a:pt x="348965" y="4231470"/>
                </a:cubicBezTo>
                <a:cubicBezTo>
                  <a:pt x="353874" y="4174323"/>
                  <a:pt x="356666" y="4175355"/>
                  <a:pt x="359496" y="4150308"/>
                </a:cubicBezTo>
                <a:cubicBezTo>
                  <a:pt x="362339" y="4142663"/>
                  <a:pt x="352449" y="4138872"/>
                  <a:pt x="356364" y="4131985"/>
                </a:cubicBezTo>
                <a:lnTo>
                  <a:pt x="361593" y="4096619"/>
                </a:lnTo>
                <a:lnTo>
                  <a:pt x="371792" y="4070654"/>
                </a:lnTo>
                <a:lnTo>
                  <a:pt x="378262" y="4046249"/>
                </a:lnTo>
                <a:lnTo>
                  <a:pt x="381009" y="4016915"/>
                </a:lnTo>
                <a:cubicBezTo>
                  <a:pt x="383439" y="4007929"/>
                  <a:pt x="391279" y="4007340"/>
                  <a:pt x="391151" y="3995496"/>
                </a:cubicBezTo>
                <a:cubicBezTo>
                  <a:pt x="396353" y="3959536"/>
                  <a:pt x="400862" y="3894766"/>
                  <a:pt x="406592" y="3845871"/>
                </a:cubicBezTo>
                <a:cubicBezTo>
                  <a:pt x="403177" y="3821649"/>
                  <a:pt x="409717" y="3786911"/>
                  <a:pt x="419462" y="3776866"/>
                </a:cubicBezTo>
                <a:cubicBezTo>
                  <a:pt x="422173" y="3764871"/>
                  <a:pt x="422222" y="3735955"/>
                  <a:pt x="420303" y="3724288"/>
                </a:cubicBezTo>
                <a:cubicBezTo>
                  <a:pt x="420584" y="3713932"/>
                  <a:pt x="424293" y="3712054"/>
                  <a:pt x="425736" y="3698294"/>
                </a:cubicBezTo>
                <a:cubicBezTo>
                  <a:pt x="429134" y="3683275"/>
                  <a:pt x="445239" y="3650699"/>
                  <a:pt x="450275" y="3636556"/>
                </a:cubicBezTo>
                <a:cubicBezTo>
                  <a:pt x="455311" y="3622413"/>
                  <a:pt x="450096" y="3636797"/>
                  <a:pt x="455950" y="3613438"/>
                </a:cubicBezTo>
                <a:cubicBezTo>
                  <a:pt x="457946" y="3605104"/>
                  <a:pt x="465726" y="3606849"/>
                  <a:pt x="469436" y="3588931"/>
                </a:cubicBezTo>
                <a:cubicBezTo>
                  <a:pt x="473148" y="3571012"/>
                  <a:pt x="477437" y="3530877"/>
                  <a:pt x="478216" y="3505927"/>
                </a:cubicBezTo>
                <a:cubicBezTo>
                  <a:pt x="465624" y="3478053"/>
                  <a:pt x="482767" y="3487820"/>
                  <a:pt x="466921" y="3436850"/>
                </a:cubicBezTo>
                <a:cubicBezTo>
                  <a:pt x="468947" y="3435539"/>
                  <a:pt x="468075" y="3414710"/>
                  <a:pt x="469431" y="3393361"/>
                </a:cubicBezTo>
                <a:cubicBezTo>
                  <a:pt x="470787" y="3372012"/>
                  <a:pt x="482148" y="3326552"/>
                  <a:pt x="475054" y="3308755"/>
                </a:cubicBezTo>
                <a:lnTo>
                  <a:pt x="474310" y="3151747"/>
                </a:lnTo>
                <a:lnTo>
                  <a:pt x="486215" y="3061618"/>
                </a:lnTo>
                <a:cubicBezTo>
                  <a:pt x="488121" y="3030278"/>
                  <a:pt x="496811" y="3025014"/>
                  <a:pt x="493402" y="3004882"/>
                </a:cubicBezTo>
                <a:cubicBezTo>
                  <a:pt x="495599" y="2970945"/>
                  <a:pt x="511735" y="2992431"/>
                  <a:pt x="498742" y="2953275"/>
                </a:cubicBezTo>
                <a:cubicBezTo>
                  <a:pt x="512558" y="2963977"/>
                  <a:pt x="494995" y="2934875"/>
                  <a:pt x="506118" y="2914739"/>
                </a:cubicBezTo>
                <a:cubicBezTo>
                  <a:pt x="497917" y="2886497"/>
                  <a:pt x="508247" y="2857462"/>
                  <a:pt x="509450" y="2840319"/>
                </a:cubicBezTo>
                <a:cubicBezTo>
                  <a:pt x="510653" y="2823176"/>
                  <a:pt x="514436" y="2836441"/>
                  <a:pt x="513337" y="2811881"/>
                </a:cubicBezTo>
                <a:lnTo>
                  <a:pt x="518905" y="2777197"/>
                </a:lnTo>
                <a:cubicBezTo>
                  <a:pt x="514307" y="2779008"/>
                  <a:pt x="515662" y="2773990"/>
                  <a:pt x="516381" y="2760229"/>
                </a:cubicBezTo>
                <a:lnTo>
                  <a:pt x="512284" y="2723271"/>
                </a:lnTo>
                <a:lnTo>
                  <a:pt x="516417" y="2697909"/>
                </a:lnTo>
                <a:cubicBezTo>
                  <a:pt x="516277" y="2694509"/>
                  <a:pt x="511777" y="2670333"/>
                  <a:pt x="508245" y="2670818"/>
                </a:cubicBezTo>
                <a:cubicBezTo>
                  <a:pt x="523059" y="2644368"/>
                  <a:pt x="513753" y="2641721"/>
                  <a:pt x="509977" y="2614598"/>
                </a:cubicBezTo>
                <a:cubicBezTo>
                  <a:pt x="511368" y="2591343"/>
                  <a:pt x="511836" y="2611388"/>
                  <a:pt x="513586" y="2555192"/>
                </a:cubicBezTo>
                <a:cubicBezTo>
                  <a:pt x="529849" y="2533316"/>
                  <a:pt x="501799" y="2549042"/>
                  <a:pt x="524573" y="2506102"/>
                </a:cubicBezTo>
                <a:cubicBezTo>
                  <a:pt x="522798" y="2504000"/>
                  <a:pt x="524426" y="2477490"/>
                  <a:pt x="526211" y="2463615"/>
                </a:cubicBezTo>
                <a:cubicBezTo>
                  <a:pt x="527997" y="2449740"/>
                  <a:pt x="525821" y="2437204"/>
                  <a:pt x="535288" y="2422849"/>
                </a:cubicBezTo>
                <a:cubicBezTo>
                  <a:pt x="538200" y="2412361"/>
                  <a:pt x="533938" y="2431104"/>
                  <a:pt x="538894" y="2398306"/>
                </a:cubicBezTo>
                <a:cubicBezTo>
                  <a:pt x="543849" y="2365508"/>
                  <a:pt x="560628" y="2258604"/>
                  <a:pt x="565019" y="2226060"/>
                </a:cubicBezTo>
                <a:cubicBezTo>
                  <a:pt x="569411" y="2193516"/>
                  <a:pt x="571990" y="2216405"/>
                  <a:pt x="572425" y="2203044"/>
                </a:cubicBezTo>
                <a:cubicBezTo>
                  <a:pt x="572861" y="2189683"/>
                  <a:pt x="565754" y="2160914"/>
                  <a:pt x="567634" y="2145894"/>
                </a:cubicBezTo>
                <a:cubicBezTo>
                  <a:pt x="569552" y="2127038"/>
                  <a:pt x="576895" y="2124242"/>
                  <a:pt x="576524" y="2112924"/>
                </a:cubicBezTo>
                <a:cubicBezTo>
                  <a:pt x="566248" y="2102460"/>
                  <a:pt x="566361" y="2091349"/>
                  <a:pt x="572593" y="2073223"/>
                </a:cubicBezTo>
                <a:cubicBezTo>
                  <a:pt x="575393" y="2039410"/>
                  <a:pt x="564822" y="2039383"/>
                  <a:pt x="566346" y="2006730"/>
                </a:cubicBezTo>
                <a:cubicBezTo>
                  <a:pt x="565764" y="1992401"/>
                  <a:pt x="569077" y="1984735"/>
                  <a:pt x="565784" y="1960829"/>
                </a:cubicBezTo>
                <a:cubicBezTo>
                  <a:pt x="566486" y="1943808"/>
                  <a:pt x="568252" y="1909609"/>
                  <a:pt x="557910" y="1886564"/>
                </a:cubicBezTo>
                <a:cubicBezTo>
                  <a:pt x="556594" y="1861569"/>
                  <a:pt x="556127" y="1879721"/>
                  <a:pt x="558732" y="1852441"/>
                </a:cubicBezTo>
                <a:cubicBezTo>
                  <a:pt x="559253" y="1819115"/>
                  <a:pt x="552986" y="1805243"/>
                  <a:pt x="554477" y="1785985"/>
                </a:cubicBezTo>
                <a:cubicBezTo>
                  <a:pt x="550197" y="1773445"/>
                  <a:pt x="555297" y="1787647"/>
                  <a:pt x="549925" y="1739449"/>
                </a:cubicBezTo>
                <a:cubicBezTo>
                  <a:pt x="559439" y="1720347"/>
                  <a:pt x="546428" y="1704007"/>
                  <a:pt x="548478" y="1687662"/>
                </a:cubicBezTo>
                <a:cubicBezTo>
                  <a:pt x="547438" y="1661740"/>
                  <a:pt x="547552" y="1598028"/>
                  <a:pt x="546079" y="1574394"/>
                </a:cubicBezTo>
                <a:cubicBezTo>
                  <a:pt x="544606" y="1550760"/>
                  <a:pt x="542413" y="1575916"/>
                  <a:pt x="539645" y="1545855"/>
                </a:cubicBezTo>
                <a:cubicBezTo>
                  <a:pt x="551965" y="1490487"/>
                  <a:pt x="529792" y="1459589"/>
                  <a:pt x="527078" y="1403551"/>
                </a:cubicBezTo>
                <a:cubicBezTo>
                  <a:pt x="509907" y="1369534"/>
                  <a:pt x="527744" y="1345427"/>
                  <a:pt x="514603" y="1308232"/>
                </a:cubicBezTo>
                <a:cubicBezTo>
                  <a:pt x="510585" y="1283061"/>
                  <a:pt x="514424" y="1279405"/>
                  <a:pt x="512548" y="1265228"/>
                </a:cubicBezTo>
                <a:cubicBezTo>
                  <a:pt x="510672" y="1251051"/>
                  <a:pt x="506150" y="1235061"/>
                  <a:pt x="503347" y="1223169"/>
                </a:cubicBezTo>
                <a:cubicBezTo>
                  <a:pt x="507006" y="1216804"/>
                  <a:pt x="500559" y="1167333"/>
                  <a:pt x="495727" y="1168475"/>
                </a:cubicBezTo>
                <a:cubicBezTo>
                  <a:pt x="497383" y="1161125"/>
                  <a:pt x="503792" y="1140806"/>
                  <a:pt x="496141" y="1138512"/>
                </a:cubicBezTo>
                <a:cubicBezTo>
                  <a:pt x="496060" y="1100984"/>
                  <a:pt x="494987" y="1079901"/>
                  <a:pt x="505184" y="1047073"/>
                </a:cubicBezTo>
                <a:cubicBezTo>
                  <a:pt x="508983" y="1023742"/>
                  <a:pt x="506944" y="1040037"/>
                  <a:pt x="509355" y="1025516"/>
                </a:cubicBezTo>
                <a:cubicBezTo>
                  <a:pt x="511766" y="1010995"/>
                  <a:pt x="507447" y="986805"/>
                  <a:pt x="506873" y="963123"/>
                </a:cubicBezTo>
                <a:cubicBezTo>
                  <a:pt x="507006" y="939112"/>
                  <a:pt x="511112" y="911137"/>
                  <a:pt x="512548" y="893356"/>
                </a:cubicBezTo>
                <a:cubicBezTo>
                  <a:pt x="513984" y="875575"/>
                  <a:pt x="513640" y="871333"/>
                  <a:pt x="515492" y="856438"/>
                </a:cubicBezTo>
                <a:cubicBezTo>
                  <a:pt x="512022" y="831582"/>
                  <a:pt x="513851" y="810695"/>
                  <a:pt x="521269" y="792080"/>
                </a:cubicBezTo>
                <a:cubicBezTo>
                  <a:pt x="523173" y="777595"/>
                  <a:pt x="527507" y="785019"/>
                  <a:pt x="529314" y="774293"/>
                </a:cubicBezTo>
                <a:cubicBezTo>
                  <a:pt x="531122" y="763567"/>
                  <a:pt x="522950" y="756728"/>
                  <a:pt x="524928" y="727723"/>
                </a:cubicBezTo>
                <a:cubicBezTo>
                  <a:pt x="525327" y="717404"/>
                  <a:pt x="532992" y="717749"/>
                  <a:pt x="534104" y="695712"/>
                </a:cubicBezTo>
                <a:cubicBezTo>
                  <a:pt x="535215" y="673675"/>
                  <a:pt x="540000" y="585070"/>
                  <a:pt x="541179" y="552638"/>
                </a:cubicBezTo>
                <a:cubicBezTo>
                  <a:pt x="542357" y="520206"/>
                  <a:pt x="539121" y="533336"/>
                  <a:pt x="538784" y="517789"/>
                </a:cubicBezTo>
                <a:cubicBezTo>
                  <a:pt x="538447" y="502242"/>
                  <a:pt x="529995" y="483849"/>
                  <a:pt x="539155" y="459355"/>
                </a:cubicBezTo>
                <a:cubicBezTo>
                  <a:pt x="534282" y="441033"/>
                  <a:pt x="545465" y="440562"/>
                  <a:pt x="548350" y="420246"/>
                </a:cubicBezTo>
                <a:cubicBezTo>
                  <a:pt x="552432" y="409037"/>
                  <a:pt x="551248" y="395007"/>
                  <a:pt x="554063" y="385753"/>
                </a:cubicBezTo>
                <a:cubicBezTo>
                  <a:pt x="556878" y="376499"/>
                  <a:pt x="557385" y="369183"/>
                  <a:pt x="560450" y="362337"/>
                </a:cubicBezTo>
                <a:cubicBezTo>
                  <a:pt x="563515" y="355491"/>
                  <a:pt x="569657" y="353410"/>
                  <a:pt x="572451" y="344679"/>
                </a:cubicBezTo>
                <a:cubicBezTo>
                  <a:pt x="575246" y="335948"/>
                  <a:pt x="580164" y="322294"/>
                  <a:pt x="582006" y="312331"/>
                </a:cubicBezTo>
                <a:cubicBezTo>
                  <a:pt x="583847" y="302368"/>
                  <a:pt x="580997" y="303880"/>
                  <a:pt x="583503" y="284899"/>
                </a:cubicBezTo>
                <a:cubicBezTo>
                  <a:pt x="588855" y="253960"/>
                  <a:pt x="592732" y="226097"/>
                  <a:pt x="592254" y="191300"/>
                </a:cubicBezTo>
                <a:cubicBezTo>
                  <a:pt x="602017" y="184777"/>
                  <a:pt x="597586" y="174390"/>
                  <a:pt x="592419" y="160499"/>
                </a:cubicBezTo>
                <a:cubicBezTo>
                  <a:pt x="599540" y="134531"/>
                  <a:pt x="605057" y="90673"/>
                  <a:pt x="620978" y="46251"/>
                </a:cubicBezTo>
                <a:cubicBezTo>
                  <a:pt x="630736" y="27343"/>
                  <a:pt x="632412" y="23169"/>
                  <a:pt x="635098" y="961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85928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8960-CE56-4D75-8DB9-937BAE2A01AA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B9DAA38-DA0D-4946-A1E2-B1464A395CD0}"/>
              </a:ext>
            </a:extLst>
          </p:cNvPr>
          <p:cNvSpPr txBox="1"/>
          <p:nvPr/>
        </p:nvSpPr>
        <p:spPr>
          <a:xfrm>
            <a:off x="0" y="43272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Generalversammlung 2021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8D4DF97-0FC9-4720-A855-19521A300496}"/>
              </a:ext>
            </a:extLst>
          </p:cNvPr>
          <p:cNvSpPr txBox="1"/>
          <p:nvPr/>
        </p:nvSpPr>
        <p:spPr>
          <a:xfrm>
            <a:off x="3425181" y="1845811"/>
            <a:ext cx="5810480" cy="368222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de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Protokoll der Generalversammlung 2020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de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Tätigkeitsbericht 2020</a:t>
            </a:r>
            <a:endParaRPr lang="de-C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de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Finanzielles (Rechnung, Budget)</a:t>
            </a: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de-CH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Wahlen</a:t>
            </a:r>
            <a:endParaRPr lang="de-CH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200000"/>
              </a:lnSpc>
              <a:buFont typeface="+mj-lt"/>
              <a:buAutoNum type="arabicPeriod"/>
            </a:pPr>
            <a:r>
              <a:rPr lang="de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Verschiedenes</a:t>
            </a:r>
            <a:endParaRPr lang="de-C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989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0" y="235595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2. Tätigkeitsbericht 2020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9F22653-C499-483F-A585-D20C92D8C742}"/>
              </a:ext>
            </a:extLst>
          </p:cNvPr>
          <p:cNvSpPr txBox="1"/>
          <p:nvPr/>
        </p:nvSpPr>
        <p:spPr>
          <a:xfrm>
            <a:off x="3784833" y="3021191"/>
            <a:ext cx="485418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2800" dirty="0"/>
              <a:t>Bodenkartierung Grosses Moos </a:t>
            </a:r>
            <a:br>
              <a:rPr lang="de-CH" sz="2800" dirty="0"/>
            </a:br>
            <a:r>
              <a:rPr lang="de-CH" sz="2800" dirty="0" err="1"/>
              <a:t>BOKA</a:t>
            </a:r>
            <a:endParaRPr lang="de-CH" sz="2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F88EF80-EA12-4E1C-BF4D-37BEF5517405}"/>
              </a:ext>
            </a:extLst>
          </p:cNvPr>
          <p:cNvSpPr txBox="1"/>
          <p:nvPr/>
        </p:nvSpPr>
        <p:spPr>
          <a:xfrm>
            <a:off x="3784833" y="4801544"/>
            <a:ext cx="485418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sz="2800" dirty="0"/>
              <a:t>Bodenverbesserung </a:t>
            </a:r>
            <a:br>
              <a:rPr lang="de-CH" sz="2800" dirty="0"/>
            </a:br>
            <a:r>
              <a:rPr lang="de-CH" sz="2800" dirty="0" err="1"/>
              <a:t>BOVE</a:t>
            </a:r>
            <a:endParaRPr lang="de-CH" sz="28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21B0C1E-A9D7-4B46-BA3B-CBFDC8BDAA35}"/>
              </a:ext>
            </a:extLst>
          </p:cNvPr>
          <p:cNvSpPr txBox="1"/>
          <p:nvPr/>
        </p:nvSpPr>
        <p:spPr>
          <a:xfrm>
            <a:off x="115923" y="161017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Grosse mehrjährige PAC-Projekte</a:t>
            </a:r>
          </a:p>
        </p:txBody>
      </p:sp>
    </p:spTree>
    <p:extLst>
      <p:ext uri="{BB962C8B-B14F-4D97-AF65-F5344CB8AC3E}">
        <p14:creationId xmlns:p14="http://schemas.microsoft.com/office/powerpoint/2010/main" val="4294574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 rot="20914715">
            <a:off x="5008890" y="2063703"/>
            <a:ext cx="5786766" cy="2307031"/>
          </a:xfrm>
          <a:prstGeom prst="ellipse">
            <a:avLst/>
          </a:prstGeom>
          <a:noFill/>
          <a:ln w="412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ED645A9-4F43-4BA0-9023-44B76CB215CB}"/>
              </a:ext>
            </a:extLst>
          </p:cNvPr>
          <p:cNvSpPr txBox="1"/>
          <p:nvPr/>
        </p:nvSpPr>
        <p:spPr>
          <a:xfrm>
            <a:off x="2671949" y="1513587"/>
            <a:ext cx="7920841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CH" sz="2400" u="sng" dirty="0"/>
              <a:t>Brief </a:t>
            </a:r>
            <a:r>
              <a:rPr lang="de-CH" sz="2400" dirty="0"/>
              <a:t>an die Direktionen der Bundesämter ARE, </a:t>
            </a:r>
            <a:r>
              <a:rPr lang="de-CH" sz="2400" dirty="0" err="1"/>
              <a:t>BAFU</a:t>
            </a:r>
            <a:r>
              <a:rPr lang="de-CH" sz="2400" dirty="0"/>
              <a:t>, BLW </a:t>
            </a:r>
            <a:br>
              <a:rPr lang="de-CH" sz="2400" dirty="0"/>
            </a:br>
            <a:r>
              <a:rPr lang="de-CH" sz="2400" dirty="0"/>
              <a:t>(mit cc an wichtige Parlamentarier) </a:t>
            </a:r>
            <a:br>
              <a:rPr lang="de-CH" sz="2400" dirty="0"/>
            </a:br>
            <a:endParaRPr lang="de-CH" sz="2400" dirty="0"/>
          </a:p>
          <a:p>
            <a:r>
              <a:rPr lang="de-CH" sz="2400" dirty="0"/>
              <a:t>Organisation einer </a:t>
            </a:r>
            <a:r>
              <a:rPr lang="de-CH" sz="2400" u="sng" dirty="0"/>
              <a:t>Grosstagung</a:t>
            </a:r>
            <a:r>
              <a:rPr lang="de-CH" sz="2400" dirty="0"/>
              <a:t> Landwirtschaft-Naturschutz</a:t>
            </a:r>
            <a:br>
              <a:rPr lang="de-CH" sz="2400" dirty="0"/>
            </a:br>
            <a:r>
              <a:rPr lang="de-CH" sz="2400" dirty="0"/>
              <a:t>(Corona-Opfer, 305 Angemeldete)</a:t>
            </a:r>
          </a:p>
          <a:p>
            <a:pPr>
              <a:lnSpc>
                <a:spcPct val="200000"/>
              </a:lnSpc>
            </a:pPr>
            <a:r>
              <a:rPr lang="de-CH" sz="2400" dirty="0"/>
              <a:t>Zusammenarbeit mit </a:t>
            </a:r>
            <a:r>
              <a:rPr lang="de-CH" sz="2400" u="sng" dirty="0"/>
              <a:t>Uni Zürich</a:t>
            </a:r>
            <a:r>
              <a:rPr lang="de-CH" sz="2400" dirty="0"/>
              <a:t>, Prof. Markus Egli</a:t>
            </a:r>
          </a:p>
          <a:p>
            <a:pPr>
              <a:lnSpc>
                <a:spcPct val="200000"/>
              </a:lnSpc>
            </a:pPr>
            <a:r>
              <a:rPr lang="de-CH" sz="2400" dirty="0"/>
              <a:t>Masterarbeit </a:t>
            </a:r>
            <a:r>
              <a:rPr lang="de-CH" sz="2400" u="sng" dirty="0"/>
              <a:t>Uni Bern </a:t>
            </a:r>
            <a:r>
              <a:rPr lang="de-CH" sz="2400" dirty="0"/>
              <a:t>von Jonathan Pfander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9470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Karte enthält.&#10;&#10;Automatisch generierte Beschreibung">
            <a:extLst>
              <a:ext uri="{FF2B5EF4-FFF2-40B4-BE49-F238E27FC236}">
                <a16:creationId xmlns:a16="http://schemas.microsoft.com/office/drawing/2014/main" id="{20195614-2392-44BB-9EFF-777F97C720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37" t="28633" r="23590" b="14455"/>
          <a:stretch/>
        </p:blipFill>
        <p:spPr>
          <a:xfrm>
            <a:off x="1012399" y="648633"/>
            <a:ext cx="10167201" cy="614550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FC7DC13-86D0-4A66-9CD0-2B86F18078BA}"/>
              </a:ext>
            </a:extLst>
          </p:cNvPr>
          <p:cNvSpPr txBox="1"/>
          <p:nvPr/>
        </p:nvSpPr>
        <p:spPr>
          <a:xfrm>
            <a:off x="0" y="35437"/>
            <a:ext cx="1218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Bodenabsenkung im Grossen Moos seit 1920</a:t>
            </a:r>
          </a:p>
        </p:txBody>
      </p:sp>
    </p:spTree>
    <p:extLst>
      <p:ext uri="{BB962C8B-B14F-4D97-AF65-F5344CB8AC3E}">
        <p14:creationId xmlns:p14="http://schemas.microsoft.com/office/powerpoint/2010/main" val="1941783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455E3F4-1674-45C8-8134-6B245AF56F85}"/>
              </a:ext>
            </a:extLst>
          </p:cNvPr>
          <p:cNvSpPr txBox="1"/>
          <p:nvPr/>
        </p:nvSpPr>
        <p:spPr>
          <a:xfrm>
            <a:off x="1180051" y="2118602"/>
            <a:ext cx="9831898" cy="3903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CH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«Die wichtigste Erkenntnis, zu welcher die archäologischen  Untersuchungen bei der 2. Juragewässerkorrektion führten, ist die Feststellung, dass das Grosse Moos und die tief gelegenen Ebenen im Gebiete der drei </a:t>
            </a:r>
            <a:r>
              <a:rPr lang="de-CH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Juraseen</a:t>
            </a:r>
            <a:r>
              <a:rPr lang="de-CH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nicht, wie man allgemein angenommen hatte, von jeher unwirtliches Sumpf-land gewesen waren. Wir konnten im Gegenteil feststellen, dass die Gegend seit dem Mesolithikum zu allen ur- und frühgeschichtlichen Epochen </a:t>
            </a:r>
            <a:r>
              <a:rPr lang="de-CH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trocken</a:t>
            </a:r>
            <a:r>
              <a:rPr lang="de-CH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CH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r>
              <a:rPr lang="de-CH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auch </a:t>
            </a:r>
            <a:r>
              <a:rPr lang="de-CH" sz="2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bewohnt </a:t>
            </a:r>
            <a:r>
              <a:rPr lang="de-CH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war.»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ABF9EC2-A507-45EF-8160-23B5246EED5A}"/>
              </a:ext>
            </a:extLst>
          </p:cNvPr>
          <p:cNvSpPr txBox="1"/>
          <p:nvPr/>
        </p:nvSpPr>
        <p:spPr>
          <a:xfrm>
            <a:off x="1330036" y="403761"/>
            <a:ext cx="9452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Aussage von Hanni Schwab, </a:t>
            </a:r>
            <a:r>
              <a:rPr lang="de-CH" sz="3200" dirty="0" err="1">
                <a:solidFill>
                  <a:schemeClr val="accent5">
                    <a:lumMod val="50000"/>
                  </a:schemeClr>
                </a:solidFill>
                <a:latin typeface="+mj-lt"/>
              </a:rPr>
              <a:t>Kerzers</a:t>
            </a:r>
            <a:endParaRPr lang="de-CH" sz="32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de-CH" sz="3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Kantonsarchäologin FR </a:t>
            </a:r>
          </a:p>
        </p:txBody>
      </p:sp>
    </p:spTree>
    <p:extLst>
      <p:ext uri="{BB962C8B-B14F-4D97-AF65-F5344CB8AC3E}">
        <p14:creationId xmlns:p14="http://schemas.microsoft.com/office/powerpoint/2010/main" val="50127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8D1E372-98B6-4469-AA78-F345A9D06D01}"/>
              </a:ext>
            </a:extLst>
          </p:cNvPr>
          <p:cNvSpPr txBox="1"/>
          <p:nvPr/>
        </p:nvSpPr>
        <p:spPr>
          <a:xfrm>
            <a:off x="0" y="163417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/>
              <a:t>3. Finanzielles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8EFBCC2-349B-4815-A8CB-6571D3F89CEB}"/>
              </a:ext>
            </a:extLst>
          </p:cNvPr>
          <p:cNvSpPr txBox="1"/>
          <p:nvPr/>
        </p:nvSpPr>
        <p:spPr>
          <a:xfrm>
            <a:off x="3893873" y="1738152"/>
            <a:ext cx="4404254" cy="338169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  <a:spcAft>
                <a:spcPts val="1000"/>
              </a:spcAft>
            </a:pPr>
            <a:r>
              <a:rPr lang="de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Jahresrechnung 2020</a:t>
            </a:r>
            <a:br>
              <a:rPr lang="de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Bilanz 2020</a:t>
            </a:r>
          </a:p>
          <a:p>
            <a:pPr lvl="1">
              <a:lnSpc>
                <a:spcPct val="150000"/>
              </a:lnSpc>
              <a:spcAft>
                <a:spcPts val="1000"/>
              </a:spcAft>
            </a:pPr>
            <a:r>
              <a:rPr lang="de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Budget 2021 </a:t>
            </a:r>
            <a:br>
              <a:rPr lang="de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CH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inkl. Projekt RESTORE</a:t>
            </a:r>
            <a:br>
              <a:rPr lang="de-C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de-CH" sz="7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de-CH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4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id="{CB7E38FE-52B4-4318-9097-39D1448BDE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33" t="13831" r="15817" b="4424"/>
          <a:stretch/>
        </p:blipFill>
        <p:spPr>
          <a:xfrm>
            <a:off x="1047340" y="696286"/>
            <a:ext cx="10097320" cy="616171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7AC52E1-427E-4CA0-BD72-18E24680291A}"/>
              </a:ext>
            </a:extLst>
          </p:cNvPr>
          <p:cNvSpPr txBox="1"/>
          <p:nvPr/>
        </p:nvSpPr>
        <p:spPr>
          <a:xfrm>
            <a:off x="3222771" y="58723"/>
            <a:ext cx="5746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PAC-Jahresrechnung 2020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DA76E4A-C3B6-4E79-8636-B19BF2AD84D8}"/>
              </a:ext>
            </a:extLst>
          </p:cNvPr>
          <p:cNvSpPr/>
          <p:nvPr/>
        </p:nvSpPr>
        <p:spPr>
          <a:xfrm>
            <a:off x="7776595" y="696286"/>
            <a:ext cx="1786856" cy="6102991"/>
          </a:xfrm>
          <a:prstGeom prst="rect">
            <a:avLst/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177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Office PowerPoint</Application>
  <PresentationFormat>Breitbild</PresentationFormat>
  <Paragraphs>65</Paragraphs>
  <Slides>22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Theme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Peter</dc:creator>
  <cp:lastModifiedBy>Aurelia</cp:lastModifiedBy>
  <cp:revision>137</cp:revision>
  <cp:lastPrinted>2017-03-01T12:41:13Z</cp:lastPrinted>
  <dcterms:created xsi:type="dcterms:W3CDTF">2017-01-17T15:30:27Z</dcterms:created>
  <dcterms:modified xsi:type="dcterms:W3CDTF">2021-08-26T21:01:51Z</dcterms:modified>
</cp:coreProperties>
</file>